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2" r:id="rId2"/>
    <p:sldId id="265" r:id="rId3"/>
    <p:sldId id="266" r:id="rId4"/>
    <p:sldId id="293" r:id="rId5"/>
    <p:sldId id="299" r:id="rId6"/>
    <p:sldId id="302" r:id="rId7"/>
    <p:sldId id="304" r:id="rId8"/>
    <p:sldId id="289" r:id="rId9"/>
    <p:sldId id="303" r:id="rId10"/>
    <p:sldId id="295" r:id="rId11"/>
    <p:sldId id="296" r:id="rId12"/>
    <p:sldId id="281" r:id="rId13"/>
    <p:sldId id="261" r:id="rId14"/>
    <p:sldId id="292" r:id="rId15"/>
  </p:sldIdLst>
  <p:sldSz cx="9144000" cy="6858000" type="screen4x3"/>
  <p:notesSz cx="6889750" cy="1002188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A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5977" autoAdjust="0"/>
  </p:normalViewPr>
  <p:slideViewPr>
    <p:cSldViewPr snapToGrid="0" snapToObjects="1">
      <p:cViewPr varScale="1">
        <p:scale>
          <a:sx n="118" d="100"/>
          <a:sy n="118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pa\Desktop\bilan%20ag%2030_11_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pa\Desktop\SLIDE%20CUENTAS%20AG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8A1-4781-80D4-6C33A77D27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8A1-4781-80D4-6C33A77D2792}"/>
              </c:ext>
            </c:extLst>
          </c:dPt>
          <c:dPt>
            <c:idx val="2"/>
            <c:bubble3D val="0"/>
            <c:explosion val="2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8A1-4781-80D4-6C33A77D27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8A1-4781-80D4-6C33A77D279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8A1-4781-80D4-6C33A77D279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8A1-4781-80D4-6C33A77D2792}"/>
                </c:ext>
              </c:extLst>
            </c:dLbl>
            <c:dLbl>
              <c:idx val="1"/>
              <c:layout>
                <c:manualLayout>
                  <c:x val="7.4999999999999997E-2"/>
                  <c:y val="3.24074074074073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A1-4781-80D4-6C33A77D2792}"/>
                </c:ext>
              </c:extLst>
            </c:dLbl>
            <c:dLbl>
              <c:idx val="2"/>
              <c:layout>
                <c:manualLayout>
                  <c:x val="-0.174814774029799"/>
                  <c:y val="-0.209492671021245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3490AEA-B443-467E-BA04-1ED637D333B4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[NOMBRE DE CATEGORÍA]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217BC98E-AABE-4401-95D0-8167F5718173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[PORCENTAJE]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8A1-4781-80D4-6C33A77D2792}"/>
                </c:ext>
              </c:extLst>
            </c:dLbl>
            <c:dLbl>
              <c:idx val="3"/>
              <c:layout>
                <c:manualLayout>
                  <c:x val="0.174814774029799"/>
                  <c:y val="6.98308903404153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CE11DD0-4B4A-4ACB-A465-254393910787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[NOMBRE DE CATEGORÍA]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90993D17-CD6B-454F-B635-474A1FF263E1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[PORCENTAJE]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8A1-4781-80D4-6C33A77D2792}"/>
                </c:ext>
              </c:extLst>
            </c:dLbl>
            <c:dLbl>
              <c:idx val="4"/>
              <c:layout>
                <c:manualLayout>
                  <c:x val="-7.7777777777777779E-2"/>
                  <c:y val="-4.629629629629634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8A1-4781-80D4-6C33A77D279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Hoja1!$C$6:$C$10</c:f>
              <c:strCache>
                <c:ptCount val="5"/>
                <c:pt idx="0">
                  <c:v>Cotisation APE</c:v>
                </c:pt>
                <c:pt idx="1">
                  <c:v>Assurance CS</c:v>
                </c:pt>
                <c:pt idx="2">
                  <c:v>Activités Annuelles</c:v>
                </c:pt>
                <c:pt idx="3">
                  <c:v>Activités Vacances</c:v>
                </c:pt>
                <c:pt idx="4">
                  <c:v>Autres</c:v>
                </c:pt>
              </c:strCache>
            </c:strRef>
          </c:cat>
          <c:val>
            <c:numRef>
              <c:f>Hoja1!$D$6:$D$10</c:f>
              <c:numCache>
                <c:formatCode>#,##0.00</c:formatCode>
                <c:ptCount val="5"/>
                <c:pt idx="0">
                  <c:v>18803</c:v>
                </c:pt>
                <c:pt idx="1">
                  <c:v>25562.58</c:v>
                </c:pt>
                <c:pt idx="2">
                  <c:v>473502.28</c:v>
                </c:pt>
                <c:pt idx="3">
                  <c:v>277304.90000000002</c:v>
                </c:pt>
                <c:pt idx="4">
                  <c:v>103219.61999999901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8A1-4781-80D4-6C33A77D279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4E5-4D9B-AC81-260020EF4E4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4E5-4D9B-AC81-260020EF4E4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4E5-4D9B-AC81-260020EF4E4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4E5-4D9B-AC81-260020EF4E49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4E5-4D9B-AC81-260020EF4E49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4E5-4D9B-AC81-260020EF4E49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4E5-4D9B-AC81-260020EF4E49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4E5-4D9B-AC81-260020EF4E49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74E5-4D9B-AC81-260020EF4E49}"/>
              </c:ext>
            </c:extLst>
          </c:dPt>
          <c:dLbls>
            <c:dLbl>
              <c:idx val="0"/>
              <c:layout>
                <c:manualLayout>
                  <c:x val="-0.1160256689116986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E5-4D9B-AC81-260020EF4E49}"/>
                </c:ext>
              </c:extLst>
            </c:dLbl>
            <c:dLbl>
              <c:idx val="1"/>
              <c:layout>
                <c:manualLayout>
                  <c:x val="-1.367521220268268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E5-4D9B-AC81-260020EF4E49}"/>
                </c:ext>
              </c:extLst>
            </c:dLbl>
            <c:dLbl>
              <c:idx val="2"/>
              <c:layout>
                <c:manualLayout>
                  <c:x val="9.9487276453352022E-2"/>
                  <c:y val="1.11576027495144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E5-4D9B-AC81-260020EF4E49}"/>
                </c:ext>
              </c:extLst>
            </c:dLbl>
            <c:dLbl>
              <c:idx val="3"/>
              <c:layout>
                <c:manualLayout>
                  <c:x val="0.19977480838623518"/>
                  <c:y val="9.24442839368253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E5-4D9B-AC81-260020EF4E49}"/>
                </c:ext>
              </c:extLst>
            </c:dLbl>
            <c:dLbl>
              <c:idx val="4"/>
              <c:layout>
                <c:manualLayout>
                  <c:x val="-0.12777777777777777"/>
                  <c:y val="0.189814814814814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E5-4D9B-AC81-260020EF4E49}"/>
                </c:ext>
              </c:extLst>
            </c:dLbl>
            <c:dLbl>
              <c:idx val="5"/>
              <c:layout>
                <c:manualLayout>
                  <c:x val="-0.11666666666666677"/>
                  <c:y val="-0.300925925925925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4E5-4D9B-AC81-260020EF4E49}"/>
                </c:ext>
              </c:extLst>
            </c:dLbl>
            <c:dLbl>
              <c:idx val="6"/>
              <c:layout>
                <c:manualLayout>
                  <c:x val="0.16111111111111112"/>
                  <c:y val="5.55555555555555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4E5-4D9B-AC81-260020EF4E49}"/>
                </c:ext>
              </c:extLst>
            </c:dLbl>
            <c:dLbl>
              <c:idx val="7"/>
              <c:layout>
                <c:manualLayout>
                  <c:x val="-9.444444444444447E-2"/>
                  <c:y val="9.25925925925925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4E5-4D9B-AC81-260020EF4E49}"/>
                </c:ext>
              </c:extLst>
            </c:dLbl>
            <c:dLbl>
              <c:idx val="8"/>
              <c:layout>
                <c:manualLayout>
                  <c:x val="-0.15170935845380085"/>
                  <c:y val="1.85960045825240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4E5-4D9B-AC81-260020EF4E4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Hoja1!$C$31:$C$39</c:f>
              <c:strCache>
                <c:ptCount val="9"/>
                <c:pt idx="0">
                  <c:v>Assurance CS</c:v>
                </c:pt>
                <c:pt idx="1">
                  <c:v>Banque</c:v>
                </c:pt>
                <c:pt idx="2">
                  <c:v>Comptable</c:v>
                </c:pt>
                <c:pt idx="3">
                  <c:v>Frais Bureau + Assurances</c:v>
                </c:pt>
                <c:pt idx="4">
                  <c:v>Charges salariales fixes</c:v>
                </c:pt>
                <c:pt idx="5">
                  <c:v>Activités annuelles  </c:v>
                </c:pt>
                <c:pt idx="6">
                  <c:v>Activités vacances</c:v>
                </c:pt>
                <c:pt idx="7">
                  <c:v>Assurance activités</c:v>
                </c:pt>
                <c:pt idx="8">
                  <c:v>Autres</c:v>
                </c:pt>
              </c:strCache>
            </c:strRef>
          </c:cat>
          <c:val>
            <c:numRef>
              <c:f>Hoja1!$D$31:$D$39</c:f>
              <c:numCache>
                <c:formatCode>#,##0.00</c:formatCode>
                <c:ptCount val="9"/>
                <c:pt idx="0">
                  <c:v>16105.35</c:v>
                </c:pt>
                <c:pt idx="1">
                  <c:v>3014.61</c:v>
                </c:pt>
                <c:pt idx="2">
                  <c:v>5779.33</c:v>
                </c:pt>
                <c:pt idx="3">
                  <c:v>10485.35</c:v>
                </c:pt>
                <c:pt idx="4">
                  <c:v>71004.14</c:v>
                </c:pt>
                <c:pt idx="5">
                  <c:v>422762.43</c:v>
                </c:pt>
                <c:pt idx="6">
                  <c:v>253957.36</c:v>
                </c:pt>
                <c:pt idx="7">
                  <c:v>4627.45</c:v>
                </c:pt>
                <c:pt idx="8">
                  <c:v>117287.62999999999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4E5-4D9B-AC81-260020EF4E4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D6B607C6-7894-204B-B955-E928BC8264B6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45168C23-1EAB-B54E-A7EA-96F856F96827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203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EE8D3102-C4B1-5941-B8E9-86AC4ED89F77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C8FB476-8138-2446-90EE-E48034C6A31B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601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FB476-8138-2446-90EE-E48034C6A31B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08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 – AG du 28 Novembre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DCBC-B7AF-D749-AB46-1194207466D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76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 – AG du 28 Novembre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DCBC-B7AF-D749-AB46-1194207466D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21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 – AG du 28 Novembre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DCBC-B7AF-D749-AB46-1194207466D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24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7041" y="274638"/>
            <a:ext cx="8255772" cy="487362"/>
          </a:xfrm>
        </p:spPr>
        <p:txBody>
          <a:bodyPr/>
          <a:lstStyle/>
          <a:p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5857"/>
            <a:ext cx="2895600" cy="365125"/>
          </a:xfrm>
        </p:spPr>
        <p:txBody>
          <a:bodyPr/>
          <a:lstStyle/>
          <a:p>
            <a:r>
              <a:rPr lang="fr-FR"/>
              <a:t>APE – AG du 28 Novembre 2019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03403"/>
            <a:ext cx="2133600" cy="365125"/>
          </a:xfrm>
        </p:spPr>
        <p:txBody>
          <a:bodyPr/>
          <a:lstStyle/>
          <a:p>
            <a:fld id="{B1B4DCBC-B7AF-D749-AB46-1194207466D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75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 – AG du 28 Novembre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DCBC-B7AF-D749-AB46-1194207466D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4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 – AG du 28 Novembre 2019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DCBC-B7AF-D749-AB46-1194207466D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34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 – AG du 28 Novembre 2019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DCBC-B7AF-D749-AB46-1194207466D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5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 – AG du 28 Novembre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DCBC-B7AF-D749-AB46-1194207466D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38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 – AG du 28 Novembre 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DCBC-B7AF-D749-AB46-1194207466D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39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 – AG du 28 Novembre 2019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DCBC-B7AF-D749-AB46-1194207466D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34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 – AG du 28 Novembre 2019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DCBC-B7AF-D749-AB46-1194207466D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79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23213" y="193426"/>
            <a:ext cx="8263586" cy="637757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CLIQUEZ ICI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213" y="1029368"/>
            <a:ext cx="8229600" cy="5035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23213" y="64116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APE – AG du 28 Novembre 2019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199" y="6444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4DCBC-B7AF-D749-AB46-1194207466D8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9" name="Rectángulo 8"/>
          <p:cNvSpPr/>
          <p:nvPr userDrawn="1"/>
        </p:nvSpPr>
        <p:spPr>
          <a:xfrm>
            <a:off x="423213" y="6065238"/>
            <a:ext cx="7028222" cy="346363"/>
          </a:xfrm>
          <a:prstGeom prst="rect">
            <a:avLst/>
          </a:prstGeom>
          <a:solidFill>
            <a:srgbClr val="FF94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Imagen 2" descr="LOGO APE PT PT-04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793" y="5755496"/>
            <a:ext cx="1109472" cy="688848"/>
          </a:xfrm>
          <a:prstGeom prst="rect">
            <a:avLst/>
          </a:prstGeom>
        </p:spPr>
      </p:pic>
      <p:sp>
        <p:nvSpPr>
          <p:cNvPr id="12" name="Rectángulo 9"/>
          <p:cNvSpPr/>
          <p:nvPr userDrawn="1"/>
        </p:nvSpPr>
        <p:spPr>
          <a:xfrm>
            <a:off x="609602" y="6099920"/>
            <a:ext cx="68418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 C/Bosch i Gimpera,6-10 - 08034, Barcelona • </a:t>
            </a:r>
            <a:r>
              <a:rPr lang="pl-PL" sz="1200" dirty="0" err="1">
                <a:solidFill>
                  <a:schemeClr val="bg1"/>
                </a:solidFill>
              </a:rPr>
              <a:t>apebureau@apelfb.org</a:t>
            </a:r>
            <a:r>
              <a:rPr lang="pl-PL" sz="1200" dirty="0">
                <a:solidFill>
                  <a:schemeClr val="bg1"/>
                </a:solidFill>
              </a:rPr>
              <a:t> • </a:t>
            </a:r>
            <a:r>
              <a:rPr lang="pl-PL" sz="1200" dirty="0" err="1">
                <a:solidFill>
                  <a:schemeClr val="bg1"/>
                </a:solidFill>
              </a:rPr>
              <a:t>www.apelfb.org</a:t>
            </a:r>
            <a:r>
              <a:rPr lang="pl-PL" sz="1200" dirty="0">
                <a:solidFill>
                  <a:schemeClr val="bg1"/>
                </a:solidFill>
              </a:rPr>
              <a:t> •  +34 932 525 706</a:t>
            </a:r>
            <a:endParaRPr lang="es-E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4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1800" kern="1200">
          <a:ln>
            <a:noFill/>
          </a:ln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LOGO APE PT-01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0" y="415636"/>
            <a:ext cx="2426208" cy="149961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431636" y="2944091"/>
            <a:ext cx="6477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942C"/>
                </a:solidFill>
                <a:latin typeface="Arial"/>
                <a:cs typeface="Arial"/>
              </a:rPr>
              <a:t>ASSEMBLÉE GÉNÉRALE APE</a:t>
            </a:r>
          </a:p>
          <a:p>
            <a:pPr algn="ctr"/>
            <a:endParaRPr lang="es-ES" sz="2800" b="1" dirty="0">
              <a:solidFill>
                <a:srgbClr val="FF942C"/>
              </a:solidFill>
              <a:latin typeface="Arial"/>
              <a:cs typeface="Arial"/>
            </a:endParaRPr>
          </a:p>
          <a:p>
            <a:pPr algn="ctr"/>
            <a:r>
              <a:rPr lang="es-E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Jeudi</a:t>
            </a:r>
            <a:r>
              <a:rPr lang="es-E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28 </a:t>
            </a:r>
            <a:r>
              <a:rPr lang="es-E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Novembre</a:t>
            </a:r>
            <a:r>
              <a:rPr lang="es-E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2019</a:t>
            </a:r>
          </a:p>
          <a:p>
            <a:pPr algn="ctr"/>
            <a:r>
              <a:rPr lang="es-E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19h30</a:t>
            </a:r>
          </a:p>
          <a:p>
            <a:pPr algn="ctr"/>
            <a:r>
              <a:rPr lang="es-E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Salle C 011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F2036D6-29E1-43A3-BBAE-C54B4E776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 – AG du 28 Novembre 2019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957CEB9-6B2F-40CA-BD03-C0995DF4B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DCBC-B7AF-D749-AB46-1194207466D8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726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73040" y="1146217"/>
            <a:ext cx="1885892" cy="2308324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6600"/>
                </a:solidFill>
              </a:rPr>
              <a:t>Conseil d’Etablissement</a:t>
            </a:r>
          </a:p>
          <a:p>
            <a:r>
              <a:rPr lang="fr-FR" sz="1000" dirty="0"/>
              <a:t>Carmen BAEZA </a:t>
            </a:r>
          </a:p>
          <a:p>
            <a:r>
              <a:rPr lang="fr-FR" sz="1000" dirty="0"/>
              <a:t>Catherine GARCIA BARRAGAN</a:t>
            </a:r>
          </a:p>
          <a:p>
            <a:r>
              <a:rPr lang="fr-FR" sz="1000" dirty="0"/>
              <a:t>Hélène LEROY </a:t>
            </a:r>
          </a:p>
          <a:p>
            <a:r>
              <a:rPr lang="fr-FR" sz="1000" dirty="0"/>
              <a:t>Janna SABATA</a:t>
            </a:r>
          </a:p>
          <a:p>
            <a:r>
              <a:rPr lang="fr-FR" sz="1000" dirty="0"/>
              <a:t>Marino ARROYO </a:t>
            </a:r>
          </a:p>
          <a:p>
            <a:r>
              <a:rPr lang="fr-FR" sz="1000" dirty="0"/>
              <a:t>Marta CLIMENT</a:t>
            </a:r>
          </a:p>
          <a:p>
            <a:r>
              <a:rPr lang="fr-FR" sz="1000" dirty="0"/>
              <a:t>Romina OSTROWICZ </a:t>
            </a:r>
          </a:p>
          <a:p>
            <a:r>
              <a:rPr lang="fr-FR" sz="1000" dirty="0"/>
              <a:t>Sabine VAN CAILLIE </a:t>
            </a:r>
          </a:p>
          <a:p>
            <a:r>
              <a:rPr lang="fr-FR" sz="1000" dirty="0"/>
              <a:t>Sophie DEMIGNEUX </a:t>
            </a:r>
          </a:p>
          <a:p>
            <a:r>
              <a:rPr lang="fr-FR" sz="1000" dirty="0"/>
              <a:t>Ulric GORDENNE </a:t>
            </a:r>
          </a:p>
          <a:p>
            <a:r>
              <a:rPr lang="fr-FR" sz="1000" dirty="0"/>
              <a:t>Yolaine FERNANDEZ SAMPEDRO </a:t>
            </a:r>
          </a:p>
          <a:p>
            <a:endParaRPr lang="fr-FR" sz="1000" dirty="0"/>
          </a:p>
          <a:p>
            <a:endParaRPr lang="fr-FR" sz="1200" dirty="0"/>
          </a:p>
        </p:txBody>
      </p:sp>
      <p:sp>
        <p:nvSpPr>
          <p:cNvPr id="21" name="Rectangle 20"/>
          <p:cNvSpPr/>
          <p:nvPr/>
        </p:nvSpPr>
        <p:spPr>
          <a:xfrm>
            <a:off x="6659819" y="1146217"/>
            <a:ext cx="2185619" cy="1661993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6600"/>
                </a:solidFill>
              </a:rPr>
              <a:t>Conseil du Secondaire</a:t>
            </a:r>
            <a:r>
              <a:rPr lang="fr-FR" sz="1200" dirty="0"/>
              <a:t>	</a:t>
            </a:r>
          </a:p>
          <a:p>
            <a:r>
              <a:rPr lang="fr-FR" sz="1000" dirty="0"/>
              <a:t>Marta Climent</a:t>
            </a:r>
          </a:p>
          <a:p>
            <a:r>
              <a:rPr lang="fr-FR" sz="1000" dirty="0"/>
              <a:t>Ulric Gordenne</a:t>
            </a:r>
          </a:p>
          <a:p>
            <a:r>
              <a:rPr lang="fr-FR" sz="1000" dirty="0"/>
              <a:t>Carmen Baeza</a:t>
            </a:r>
          </a:p>
          <a:p>
            <a:r>
              <a:rPr lang="fr-FR" sz="1000" dirty="0"/>
              <a:t>Sabine Van Caillie</a:t>
            </a:r>
          </a:p>
          <a:p>
            <a:r>
              <a:rPr lang="fr-FR" sz="1000" dirty="0"/>
              <a:t>Helene Leroy Monard</a:t>
            </a:r>
          </a:p>
          <a:p>
            <a:r>
              <a:rPr lang="fr-FR" sz="1000" dirty="0"/>
              <a:t>Catherine Garcia Barragan</a:t>
            </a:r>
          </a:p>
          <a:p>
            <a:r>
              <a:rPr lang="fr-FR" sz="1000" dirty="0"/>
              <a:t>Sophie Demigneux</a:t>
            </a:r>
          </a:p>
          <a:p>
            <a:r>
              <a:rPr lang="fr-FR" sz="1000" dirty="0"/>
              <a:t>Catherine Gatignol</a:t>
            </a:r>
          </a:p>
          <a:p>
            <a:endParaRPr lang="fr-FR" sz="1000" dirty="0"/>
          </a:p>
        </p:txBody>
      </p:sp>
      <p:sp>
        <p:nvSpPr>
          <p:cNvPr id="24" name="Rectangle 23"/>
          <p:cNvSpPr/>
          <p:nvPr/>
        </p:nvSpPr>
        <p:spPr>
          <a:xfrm>
            <a:off x="4524519" y="1146217"/>
            <a:ext cx="2038405" cy="4124206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6600"/>
                </a:solidFill>
              </a:rPr>
              <a:t>Conseil Ecole Maternelle</a:t>
            </a:r>
            <a:br>
              <a:rPr lang="fr-FR" sz="1200" b="1" dirty="0">
                <a:solidFill>
                  <a:srgbClr val="FF6600"/>
                </a:solidFill>
              </a:rPr>
            </a:br>
            <a:r>
              <a:rPr lang="fr-FR" sz="1000" dirty="0"/>
              <a:t>Ainoha PEREZ GAYOL </a:t>
            </a:r>
            <a:br>
              <a:rPr lang="fr-FR" sz="1000" dirty="0"/>
            </a:br>
            <a:r>
              <a:rPr lang="fr-FR" sz="1000" dirty="0"/>
              <a:t>Alexandra DELFIN	</a:t>
            </a:r>
          </a:p>
          <a:p>
            <a:r>
              <a:rPr lang="fr-FR" sz="1000" dirty="0"/>
              <a:t>Caroline DUCHAMP</a:t>
            </a:r>
          </a:p>
          <a:p>
            <a:r>
              <a:rPr lang="fr-FR" sz="1000" dirty="0"/>
              <a:t>Caroline MINELL TEBOUL </a:t>
            </a:r>
            <a:br>
              <a:rPr lang="fr-FR" sz="1000" dirty="0"/>
            </a:br>
            <a:r>
              <a:rPr lang="fr-FR" sz="1000" dirty="0"/>
              <a:t>Céline BOUKOBZA </a:t>
            </a:r>
          </a:p>
          <a:p>
            <a:r>
              <a:rPr lang="fr-FR" sz="1000" dirty="0"/>
              <a:t>Clément FRADIN DE BELLABRE </a:t>
            </a:r>
          </a:p>
          <a:p>
            <a:r>
              <a:rPr lang="fr-FR" sz="1000" dirty="0"/>
              <a:t>Guillermo GONZALEZ GARCIA </a:t>
            </a:r>
            <a:br>
              <a:rPr lang="fr-FR" sz="1000" dirty="0"/>
            </a:br>
            <a:r>
              <a:rPr lang="fr-FR" sz="1000" dirty="0"/>
              <a:t>Ivan FUREST </a:t>
            </a:r>
          </a:p>
          <a:p>
            <a:r>
              <a:rPr lang="fr-FR" sz="1000" dirty="0"/>
              <a:t>Janna SABATA </a:t>
            </a:r>
          </a:p>
          <a:p>
            <a:r>
              <a:rPr lang="fr-FR" sz="1000" dirty="0"/>
              <a:t>Jessica HENAULT </a:t>
            </a:r>
            <a:br>
              <a:rPr lang="fr-FR" sz="1000" dirty="0"/>
            </a:br>
            <a:r>
              <a:rPr lang="fr-FR" sz="1000" dirty="0"/>
              <a:t>Kévin MAINGRE </a:t>
            </a:r>
          </a:p>
          <a:p>
            <a:r>
              <a:rPr lang="fr-FR" sz="1000" dirty="0"/>
              <a:t>Marcella ALMASY </a:t>
            </a:r>
            <a:br>
              <a:rPr lang="fr-FR" sz="1000" dirty="0"/>
            </a:br>
            <a:r>
              <a:rPr lang="fr-FR" sz="1000" dirty="0"/>
              <a:t>Marcela HUGUET </a:t>
            </a:r>
          </a:p>
          <a:p>
            <a:r>
              <a:rPr lang="fr-FR" sz="1000" dirty="0"/>
              <a:t>Marino ARROYO </a:t>
            </a:r>
            <a:br>
              <a:rPr lang="fr-FR" sz="1000" dirty="0"/>
            </a:br>
            <a:r>
              <a:rPr lang="fr-FR" sz="1000" dirty="0"/>
              <a:t>Maya LAFONT </a:t>
            </a:r>
            <a:br>
              <a:rPr lang="fr-FR" sz="1000" dirty="0"/>
            </a:br>
            <a:r>
              <a:rPr lang="fr-FR" sz="1000" dirty="0"/>
              <a:t>Mélanie ANDRE </a:t>
            </a:r>
            <a:br>
              <a:rPr lang="fr-FR" sz="1000" dirty="0"/>
            </a:br>
            <a:r>
              <a:rPr lang="fr-FR" sz="1000" dirty="0"/>
              <a:t>Mónica GARCIA NIETO </a:t>
            </a:r>
            <a:br>
              <a:rPr lang="fr-FR" sz="1000" dirty="0"/>
            </a:br>
            <a:r>
              <a:rPr lang="fr-FR" sz="1000" dirty="0"/>
              <a:t>Philippe NEGRE </a:t>
            </a:r>
            <a:br>
              <a:rPr lang="fr-FR" sz="1000" dirty="0"/>
            </a:br>
            <a:r>
              <a:rPr lang="fr-FR" sz="1000" dirty="0"/>
              <a:t>Sixte CAMBRA </a:t>
            </a:r>
            <a:br>
              <a:rPr lang="fr-FR" sz="1000" dirty="0"/>
            </a:br>
            <a:r>
              <a:rPr lang="fr-FR" sz="1000" dirty="0"/>
              <a:t>Sixtine PLOMION </a:t>
            </a:r>
          </a:p>
          <a:p>
            <a:r>
              <a:rPr lang="fr-FR" sz="1000" dirty="0"/>
              <a:t>Sofia GELI STENHAMMAR  </a:t>
            </a:r>
          </a:p>
          <a:p>
            <a:r>
              <a:rPr lang="fr-FR" sz="1000" dirty="0"/>
              <a:t>Stéphanie GAJAN </a:t>
            </a:r>
          </a:p>
          <a:p>
            <a:r>
              <a:rPr lang="fr-FR" sz="1000" dirty="0"/>
              <a:t>Valérie LOPEZ MOUCHON</a:t>
            </a:r>
          </a:p>
          <a:p>
            <a:r>
              <a:rPr lang="fr-FR" sz="1000" dirty="0"/>
              <a:t>Vanessa BENOISTON LAO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63376" y="1146217"/>
            <a:ext cx="2156699" cy="4893647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6600"/>
                </a:solidFill>
              </a:rPr>
              <a:t>Conseil Ecole Elémentaire</a:t>
            </a:r>
          </a:p>
          <a:p>
            <a:r>
              <a:rPr lang="fr-FR" sz="1000" dirty="0"/>
              <a:t>Agathe MOULONGUET </a:t>
            </a:r>
          </a:p>
          <a:p>
            <a:r>
              <a:rPr lang="fr-FR" sz="1000" dirty="0"/>
              <a:t>Amélie MICHEL </a:t>
            </a:r>
          </a:p>
          <a:p>
            <a:r>
              <a:rPr lang="fr-FR" sz="1000" dirty="0"/>
              <a:t>Anne BARAZZONI </a:t>
            </a:r>
          </a:p>
          <a:p>
            <a:r>
              <a:rPr lang="fr-FR" sz="1000" dirty="0"/>
              <a:t>Borja OHLSSON </a:t>
            </a:r>
          </a:p>
          <a:p>
            <a:r>
              <a:rPr lang="fr-FR" sz="1000" dirty="0"/>
              <a:t>Catherine GATIGNOL EDREY </a:t>
            </a:r>
          </a:p>
          <a:p>
            <a:r>
              <a:rPr lang="fr-FR" sz="1000" dirty="0"/>
              <a:t>Catherine JALADE </a:t>
            </a:r>
          </a:p>
          <a:p>
            <a:r>
              <a:rPr lang="fr-FR" sz="1000" dirty="0"/>
              <a:t>Chiara DUJARDIN </a:t>
            </a:r>
          </a:p>
          <a:p>
            <a:r>
              <a:rPr lang="fr-FR" sz="1000" dirty="0"/>
              <a:t>Cristina VERDUCI </a:t>
            </a:r>
          </a:p>
          <a:p>
            <a:r>
              <a:rPr lang="fr-FR" sz="1000" dirty="0"/>
              <a:t>Elsa FERNANDEZ </a:t>
            </a:r>
          </a:p>
          <a:p>
            <a:r>
              <a:rPr lang="fr-FR" sz="1000" dirty="0"/>
              <a:t>Emmanuelle GILARGENGHI </a:t>
            </a:r>
          </a:p>
          <a:p>
            <a:r>
              <a:rPr lang="fr-FR" sz="1000" dirty="0"/>
              <a:t>Florence BOUSQUET  </a:t>
            </a:r>
          </a:p>
          <a:p>
            <a:r>
              <a:rPr lang="fr-FR" sz="1000" dirty="0"/>
              <a:t>Frédéric MALEGUE </a:t>
            </a:r>
          </a:p>
          <a:p>
            <a:r>
              <a:rPr lang="fr-FR" sz="1000" dirty="0"/>
              <a:t>Hélène LEROY </a:t>
            </a:r>
          </a:p>
          <a:p>
            <a:r>
              <a:rPr lang="fr-FR" sz="1000" dirty="0"/>
              <a:t>Isabel CASTELLA I PUJOL </a:t>
            </a:r>
          </a:p>
          <a:p>
            <a:r>
              <a:rPr lang="fr-FR" sz="1000" dirty="0"/>
              <a:t>Justin CLACKSON  </a:t>
            </a:r>
          </a:p>
          <a:p>
            <a:r>
              <a:rPr lang="fr-FR" sz="1000" dirty="0"/>
              <a:t>Laurence DE VISSCHER </a:t>
            </a:r>
          </a:p>
          <a:p>
            <a:r>
              <a:rPr lang="fr-FR" sz="1000" dirty="0"/>
              <a:t>Lucia GATTLING VAZQUEZ </a:t>
            </a:r>
          </a:p>
          <a:p>
            <a:r>
              <a:rPr lang="fr-FR" sz="1000" dirty="0"/>
              <a:t>Marino ARROYO </a:t>
            </a:r>
          </a:p>
          <a:p>
            <a:r>
              <a:rPr lang="fr-FR" sz="1000" dirty="0"/>
              <a:t>Mathilde CARRE-LOMBARD </a:t>
            </a:r>
          </a:p>
          <a:p>
            <a:r>
              <a:rPr lang="fr-FR" sz="1000" dirty="0"/>
              <a:t>Michaël JOURNO </a:t>
            </a:r>
          </a:p>
          <a:p>
            <a:r>
              <a:rPr lang="fr-FR" sz="1000" dirty="0"/>
              <a:t>Nathalie GUILLOUD DE COURBEVILLE </a:t>
            </a:r>
          </a:p>
          <a:p>
            <a:r>
              <a:rPr lang="fr-FR" sz="1000" dirty="0"/>
              <a:t>Nicolas PRIOU </a:t>
            </a:r>
          </a:p>
          <a:p>
            <a:r>
              <a:rPr lang="fr-FR" sz="1000" dirty="0"/>
              <a:t>Ornella PIZZAMIGLIO </a:t>
            </a:r>
          </a:p>
          <a:p>
            <a:r>
              <a:rPr lang="fr-FR" sz="1000" dirty="0"/>
              <a:t>Romina OSTROWICZ </a:t>
            </a:r>
          </a:p>
          <a:p>
            <a:r>
              <a:rPr lang="fr-FR" sz="1000" dirty="0"/>
              <a:t>Sabine FERNANDES VAN CAILLIE </a:t>
            </a:r>
          </a:p>
          <a:p>
            <a:r>
              <a:rPr lang="fr-FR" sz="1000" dirty="0"/>
              <a:t>Silvia PEROTES </a:t>
            </a:r>
          </a:p>
          <a:p>
            <a:r>
              <a:rPr lang="fr-FR" sz="1000" dirty="0"/>
              <a:t>Sofia GELI STENHAMMAR  </a:t>
            </a:r>
          </a:p>
          <a:p>
            <a:r>
              <a:rPr lang="fr-FR" sz="1000" dirty="0"/>
              <a:t>Teresa REY </a:t>
            </a:r>
          </a:p>
          <a:p>
            <a:r>
              <a:rPr lang="fr-FR" sz="1000" dirty="0"/>
              <a:t>Valérie BONNOTTE </a:t>
            </a:r>
          </a:p>
          <a:p>
            <a:r>
              <a:rPr lang="fr-FR" sz="1000" dirty="0"/>
              <a:t>Xavier SALVATELLA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59818" y="3008265"/>
            <a:ext cx="2185619" cy="1200329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6600"/>
                </a:solidFill>
              </a:rPr>
              <a:t>Conseil de Discipline</a:t>
            </a:r>
          </a:p>
          <a:p>
            <a:r>
              <a:rPr lang="fr-FR" sz="1000" dirty="0"/>
              <a:t>Marta Climent</a:t>
            </a:r>
          </a:p>
          <a:p>
            <a:r>
              <a:rPr lang="fr-FR" sz="1000" dirty="0"/>
              <a:t>Hélène Leroy Monard</a:t>
            </a:r>
          </a:p>
          <a:p>
            <a:r>
              <a:rPr lang="fr-FR" sz="1000" dirty="0"/>
              <a:t>Carmen Baeza</a:t>
            </a:r>
          </a:p>
          <a:p>
            <a:r>
              <a:rPr lang="fr-FR" sz="1000" dirty="0"/>
              <a:t>Catherine Garcia Barragan</a:t>
            </a:r>
          </a:p>
          <a:p>
            <a:r>
              <a:rPr lang="fr-FR" sz="1000" dirty="0"/>
              <a:t>Ulric Gordenne</a:t>
            </a:r>
          </a:p>
          <a:p>
            <a:r>
              <a:rPr lang="fr-FR" sz="1000" dirty="0"/>
              <a:t>Sophie Demigneux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0D9538D-1AB8-4C15-B135-477C8018F9D1}"/>
              </a:ext>
            </a:extLst>
          </p:cNvPr>
          <p:cNvSpPr txBox="1">
            <a:spLocks/>
          </p:cNvSpPr>
          <p:nvPr/>
        </p:nvSpPr>
        <p:spPr>
          <a:xfrm>
            <a:off x="396225" y="123680"/>
            <a:ext cx="8256588" cy="928884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kern="1200">
                <a:ln>
                  <a:noFill/>
                </a:ln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dirty="0"/>
              <a:t>PARENTS BÉNÉVOLES : PARENTS ELUS </a:t>
            </a:r>
          </a:p>
          <a:p>
            <a:endParaRPr lang="fr-FR" sz="800" dirty="0"/>
          </a:p>
          <a:p>
            <a:r>
              <a:rPr lang="fr-FR" sz="1200" b="1" dirty="0"/>
              <a:t>Beaucoup de parents bénévoles </a:t>
            </a:r>
            <a:r>
              <a:rPr lang="fr-FR" sz="1200" dirty="0"/>
              <a:t>vous représentent, et ce sans compter les parents-délégués de classes du secondaire et les Parents Relais qui s’impliquent aussi pour le bien-être de nos enfants</a:t>
            </a:r>
            <a:endParaRPr lang="fr-FR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4C8F298-E15D-4A33-91AB-8C8E9BA23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 – AG du 28 Novembre 2019</a:t>
            </a:r>
            <a:endParaRPr lang="fr-FR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8B56D55-C778-44B2-8974-8850A4CC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DCBC-B7AF-D749-AB46-1194207466D8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94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77640" y="2671499"/>
            <a:ext cx="2026119" cy="1938992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6600"/>
                </a:solidFill>
              </a:rPr>
              <a:t>Comité des fêtes</a:t>
            </a:r>
          </a:p>
          <a:p>
            <a:r>
              <a:rPr lang="fr-FR" sz="1200" dirty="0"/>
              <a:t>Caroline Arvers </a:t>
            </a:r>
          </a:p>
          <a:p>
            <a:r>
              <a:rPr lang="fr-FR" sz="1200" dirty="0"/>
              <a:t>Catherine Jalade</a:t>
            </a:r>
          </a:p>
          <a:p>
            <a:r>
              <a:rPr lang="fr-FR" sz="1200" dirty="0"/>
              <a:t>Charlotte Baltard</a:t>
            </a:r>
          </a:p>
          <a:p>
            <a:r>
              <a:rPr lang="fr-FR" sz="1200" dirty="0"/>
              <a:t>Julie Van de </a:t>
            </a:r>
            <a:r>
              <a:rPr lang="fr-FR" sz="1200" dirty="0" err="1"/>
              <a:t>Kerckhove</a:t>
            </a:r>
            <a:endParaRPr lang="fr-FR" sz="1200" dirty="0"/>
          </a:p>
          <a:p>
            <a:r>
              <a:rPr lang="fr-FR" sz="1200" dirty="0"/>
              <a:t>Marcela Huguet</a:t>
            </a:r>
          </a:p>
          <a:p>
            <a:r>
              <a:rPr lang="fr-FR" sz="1200" dirty="0"/>
              <a:t>Sabine Van Caillie</a:t>
            </a:r>
          </a:p>
          <a:p>
            <a:r>
              <a:rPr lang="fr-FR" sz="1200" dirty="0"/>
              <a:t>Ulric Gordenne</a:t>
            </a:r>
          </a:p>
          <a:p>
            <a:r>
              <a:rPr lang="fr-FR" sz="1200" dirty="0"/>
              <a:t>Stéphane </a:t>
            </a:r>
            <a:r>
              <a:rPr lang="fr-FR" sz="1200" dirty="0" err="1"/>
              <a:t>Giloppe</a:t>
            </a:r>
            <a:endParaRPr lang="fr-FR" sz="1200" dirty="0"/>
          </a:p>
          <a:p>
            <a:r>
              <a:rPr lang="fr-FR" sz="1200" dirty="0"/>
              <a:t>Victoria Tissot</a:t>
            </a:r>
          </a:p>
        </p:txBody>
      </p:sp>
      <p:sp>
        <p:nvSpPr>
          <p:cNvPr id="6" name="Rectangle 5"/>
          <p:cNvSpPr/>
          <p:nvPr/>
        </p:nvSpPr>
        <p:spPr>
          <a:xfrm>
            <a:off x="2498808" y="982315"/>
            <a:ext cx="2026119" cy="1569660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6600"/>
                </a:solidFill>
              </a:rPr>
              <a:t>Cantine</a:t>
            </a:r>
            <a:r>
              <a:rPr lang="fr-FR" sz="1200" dirty="0"/>
              <a:t>	</a:t>
            </a:r>
          </a:p>
          <a:p>
            <a:r>
              <a:rPr lang="es-ES" sz="1200" dirty="0" err="1"/>
              <a:t>Hanah</a:t>
            </a:r>
            <a:r>
              <a:rPr lang="es-ES" sz="1200" dirty="0"/>
              <a:t> Taleb</a:t>
            </a:r>
            <a:br>
              <a:rPr lang="es-ES" sz="1200" dirty="0"/>
            </a:br>
            <a:r>
              <a:rPr lang="es-ES" sz="1200" dirty="0" err="1"/>
              <a:t>Romy</a:t>
            </a:r>
            <a:r>
              <a:rPr lang="es-ES" sz="1200" dirty="0"/>
              <a:t> </a:t>
            </a:r>
            <a:r>
              <a:rPr lang="es-ES" sz="1200" dirty="0" err="1"/>
              <a:t>Ostrowicz</a:t>
            </a:r>
            <a:r>
              <a:rPr lang="es-ES" sz="1200" dirty="0"/>
              <a:t> </a:t>
            </a:r>
          </a:p>
          <a:p>
            <a:r>
              <a:rPr lang="es-ES" sz="1200" dirty="0"/>
              <a:t>Delphine </a:t>
            </a:r>
            <a:r>
              <a:rPr lang="es-ES" sz="1200" dirty="0" err="1"/>
              <a:t>Dolynny</a:t>
            </a:r>
            <a:endParaRPr lang="es-ES" sz="1200" dirty="0"/>
          </a:p>
          <a:p>
            <a:r>
              <a:rPr lang="es-ES" sz="1200" dirty="0"/>
              <a:t>Patricia Fernandez </a:t>
            </a:r>
          </a:p>
          <a:p>
            <a:r>
              <a:rPr lang="es-ES" sz="1200" dirty="0"/>
              <a:t>Bianca </a:t>
            </a:r>
            <a:r>
              <a:rPr lang="es-ES" sz="1200" dirty="0" err="1"/>
              <a:t>Pieulats</a:t>
            </a:r>
            <a:r>
              <a:rPr lang="es-ES" sz="1200" dirty="0"/>
              <a:t> Barbera</a:t>
            </a:r>
          </a:p>
          <a:p>
            <a:r>
              <a:rPr lang="es-ES" sz="1200" dirty="0"/>
              <a:t>Alexandra </a:t>
            </a:r>
            <a:r>
              <a:rPr lang="es-ES" sz="1200" dirty="0" err="1"/>
              <a:t>Cruveiller</a:t>
            </a:r>
            <a:r>
              <a:rPr lang="es-ES" sz="1200" dirty="0"/>
              <a:t> </a:t>
            </a:r>
          </a:p>
          <a:p>
            <a:r>
              <a:rPr lang="fr-FR" sz="1200" dirty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6696530" y="999202"/>
            <a:ext cx="2038405" cy="1384995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6600"/>
                </a:solidFill>
              </a:rPr>
              <a:t>Orientation</a:t>
            </a:r>
          </a:p>
          <a:p>
            <a:r>
              <a:rPr lang="fr-FR" sz="1200" dirty="0"/>
              <a:t>Annette </a:t>
            </a:r>
            <a:r>
              <a:rPr lang="fr-FR" sz="1200" dirty="0" err="1"/>
              <a:t>Braighith</a:t>
            </a:r>
            <a:endParaRPr lang="fr-FR" sz="1200" dirty="0"/>
          </a:p>
          <a:p>
            <a:r>
              <a:rPr lang="fr-FR" sz="1200" dirty="0" err="1"/>
              <a:t>Arièle</a:t>
            </a:r>
            <a:r>
              <a:rPr lang="fr-FR" sz="1200" dirty="0"/>
              <a:t> De </a:t>
            </a:r>
            <a:r>
              <a:rPr lang="fr-FR" sz="1200" dirty="0" err="1"/>
              <a:t>Nomazy</a:t>
            </a:r>
            <a:endParaRPr lang="fr-FR" sz="1200" dirty="0"/>
          </a:p>
          <a:p>
            <a:r>
              <a:rPr lang="fr-FR" sz="1200" dirty="0"/>
              <a:t>Catherine Chaffard</a:t>
            </a:r>
          </a:p>
          <a:p>
            <a:r>
              <a:rPr lang="fr-FR" sz="1200" dirty="0"/>
              <a:t>Marina </a:t>
            </a:r>
            <a:r>
              <a:rPr lang="fr-FR" sz="1200" dirty="0" err="1"/>
              <a:t>Magdelénat</a:t>
            </a:r>
            <a:endParaRPr lang="fr-FR" sz="1200" dirty="0"/>
          </a:p>
          <a:p>
            <a:r>
              <a:rPr lang="fr-FR" sz="1200" dirty="0"/>
              <a:t>Stéphanie </a:t>
            </a:r>
            <a:r>
              <a:rPr lang="fr-FR" sz="1200" dirty="0" err="1"/>
              <a:t>D’auvigny</a:t>
            </a:r>
            <a:endParaRPr lang="fr-FR" sz="1200" dirty="0"/>
          </a:p>
          <a:p>
            <a:r>
              <a:rPr lang="fr-FR" sz="1200" dirty="0"/>
              <a:t>Yolaine Fernandez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0" y="3681990"/>
            <a:ext cx="2026120" cy="830997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6600"/>
                </a:solidFill>
              </a:rPr>
              <a:t>Mobilité	</a:t>
            </a:r>
          </a:p>
          <a:p>
            <a:r>
              <a:rPr lang="fr-FR" sz="1200" dirty="0"/>
              <a:t>Elsa Fernandez</a:t>
            </a:r>
          </a:p>
          <a:p>
            <a:r>
              <a:rPr lang="fr-FR" sz="1200" dirty="0"/>
              <a:t>Sophie Demigneux</a:t>
            </a:r>
          </a:p>
          <a:p>
            <a:r>
              <a:rPr lang="fr-FR" sz="1200" dirty="0"/>
              <a:t>Sylvie  Fernandez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97503" y="1965372"/>
            <a:ext cx="2038405" cy="646331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6600"/>
                </a:solidFill>
              </a:rPr>
              <a:t>Ecole des Parents</a:t>
            </a:r>
          </a:p>
          <a:p>
            <a:r>
              <a:rPr lang="fr-FR" sz="1200" dirty="0"/>
              <a:t>Carmen Baeza</a:t>
            </a:r>
          </a:p>
          <a:p>
            <a:r>
              <a:rPr lang="fr-FR" sz="1200" dirty="0"/>
              <a:t>Gaëlle </a:t>
            </a:r>
            <a:r>
              <a:rPr lang="fr-FR" sz="1200" dirty="0" err="1"/>
              <a:t>Calmo</a:t>
            </a:r>
            <a:endParaRPr lang="fr-FR" sz="1200" dirty="0"/>
          </a:p>
        </p:txBody>
      </p:sp>
      <p:sp>
        <p:nvSpPr>
          <p:cNvPr id="12" name="Rectangle 11"/>
          <p:cNvSpPr/>
          <p:nvPr/>
        </p:nvSpPr>
        <p:spPr>
          <a:xfrm>
            <a:off x="4572000" y="2708265"/>
            <a:ext cx="2026120" cy="830997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6600"/>
                </a:solidFill>
              </a:rPr>
              <a:t>Fournitures Scolaires	</a:t>
            </a:r>
          </a:p>
          <a:p>
            <a:r>
              <a:rPr lang="fr-FR" sz="1200" dirty="0"/>
              <a:t>Sabine Fernandes</a:t>
            </a:r>
          </a:p>
          <a:p>
            <a:r>
              <a:rPr lang="fr-FR" sz="1200" dirty="0"/>
              <a:t>Charlotte Baltard</a:t>
            </a:r>
          </a:p>
          <a:p>
            <a:r>
              <a:rPr lang="fr-FR" sz="1200" dirty="0"/>
              <a:t>Christine Degonse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7041" y="982315"/>
            <a:ext cx="2026193" cy="3970318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6600"/>
                </a:solidFill>
              </a:rPr>
              <a:t>Aledas</a:t>
            </a:r>
            <a:r>
              <a:rPr lang="fr-FR" sz="1200" dirty="0"/>
              <a:t>	</a:t>
            </a:r>
          </a:p>
          <a:p>
            <a:r>
              <a:rPr lang="fr-FR" sz="1200" dirty="0"/>
              <a:t>Alice Lebon (Stagiaire psychomotricienne)</a:t>
            </a:r>
          </a:p>
          <a:p>
            <a:r>
              <a:rPr lang="fr-FR" sz="1200" dirty="0"/>
              <a:t>Amandine </a:t>
            </a:r>
            <a:r>
              <a:rPr lang="fr-FR" sz="1200" dirty="0" err="1"/>
              <a:t>Collin</a:t>
            </a:r>
            <a:r>
              <a:rPr lang="fr-FR" sz="1200" dirty="0"/>
              <a:t> </a:t>
            </a:r>
          </a:p>
          <a:p>
            <a:r>
              <a:rPr lang="fr-FR" sz="1200" dirty="0"/>
              <a:t>Catherine </a:t>
            </a:r>
            <a:r>
              <a:rPr lang="fr-FR" sz="1200" dirty="0" err="1"/>
              <a:t>Spiller</a:t>
            </a:r>
            <a:endParaRPr lang="fr-FR" sz="1200" dirty="0"/>
          </a:p>
          <a:p>
            <a:r>
              <a:rPr lang="fr-FR" sz="1200" dirty="0"/>
              <a:t>Catherine </a:t>
            </a:r>
            <a:r>
              <a:rPr lang="fr-FR" sz="1200" dirty="0" err="1"/>
              <a:t>Spiller</a:t>
            </a:r>
            <a:r>
              <a:rPr lang="fr-FR" sz="1200" dirty="0"/>
              <a:t> </a:t>
            </a:r>
          </a:p>
          <a:p>
            <a:r>
              <a:rPr lang="fr-FR" sz="1200" dirty="0"/>
              <a:t>Cécile Lebas</a:t>
            </a:r>
          </a:p>
          <a:p>
            <a:r>
              <a:rPr lang="fr-FR" sz="1200" dirty="0"/>
              <a:t>Clémentine </a:t>
            </a:r>
            <a:r>
              <a:rPr lang="fr-FR" sz="1200" dirty="0" err="1"/>
              <a:t>Lanchier</a:t>
            </a:r>
            <a:endParaRPr lang="fr-FR" sz="1200" dirty="0"/>
          </a:p>
          <a:p>
            <a:r>
              <a:rPr lang="fr-FR" sz="1200" dirty="0"/>
              <a:t>Esther Piquemal</a:t>
            </a:r>
          </a:p>
          <a:p>
            <a:r>
              <a:rPr lang="fr-FR" sz="1200" dirty="0"/>
              <a:t>Julie Gaudel</a:t>
            </a:r>
          </a:p>
          <a:p>
            <a:r>
              <a:rPr lang="fr-FR" sz="1200" dirty="0"/>
              <a:t>Laure Barthélemy</a:t>
            </a:r>
          </a:p>
          <a:p>
            <a:r>
              <a:rPr lang="fr-FR" sz="1200" dirty="0"/>
              <a:t>Laurence Van </a:t>
            </a:r>
            <a:r>
              <a:rPr lang="fr-FR" sz="1200" dirty="0" err="1"/>
              <a:t>Voorst</a:t>
            </a:r>
            <a:endParaRPr lang="fr-FR" sz="1200" dirty="0"/>
          </a:p>
          <a:p>
            <a:r>
              <a:rPr lang="fr-FR" sz="1200" dirty="0"/>
              <a:t>Marie Galland</a:t>
            </a:r>
          </a:p>
          <a:p>
            <a:r>
              <a:rPr lang="fr-FR" sz="1200" dirty="0"/>
              <a:t>Nina Ruellan (Stagiaire orthophoniste)</a:t>
            </a:r>
          </a:p>
          <a:p>
            <a:r>
              <a:rPr lang="fr-FR" sz="1200" dirty="0"/>
              <a:t>Olivia </a:t>
            </a:r>
            <a:r>
              <a:rPr lang="fr-FR" sz="1200" dirty="0" err="1"/>
              <a:t>Fauquenot</a:t>
            </a:r>
            <a:endParaRPr lang="fr-FR" sz="1200" dirty="0"/>
          </a:p>
          <a:p>
            <a:r>
              <a:rPr lang="fr-FR" sz="1200" dirty="0"/>
              <a:t>Renaud Le Berre</a:t>
            </a:r>
          </a:p>
          <a:p>
            <a:r>
              <a:rPr lang="fr-FR" sz="1200" dirty="0"/>
              <a:t>Sabine Van caillie</a:t>
            </a:r>
          </a:p>
          <a:p>
            <a:r>
              <a:rPr lang="fr-FR" sz="1200" dirty="0"/>
              <a:t>Sophie </a:t>
            </a:r>
            <a:r>
              <a:rPr lang="fr-FR" sz="1200" dirty="0" err="1"/>
              <a:t>Giloppe</a:t>
            </a:r>
            <a:endParaRPr lang="fr-FR" sz="1200" dirty="0"/>
          </a:p>
          <a:p>
            <a:r>
              <a:rPr lang="fr-FR" sz="1200" dirty="0"/>
              <a:t>Stéphanie de Wangen</a:t>
            </a:r>
          </a:p>
          <a:p>
            <a:endParaRPr lang="fr-FR" sz="1200" dirty="0"/>
          </a:p>
        </p:txBody>
      </p:sp>
      <p:sp>
        <p:nvSpPr>
          <p:cNvPr id="14" name="Rectangle 13"/>
          <p:cNvSpPr/>
          <p:nvPr/>
        </p:nvSpPr>
        <p:spPr>
          <a:xfrm>
            <a:off x="4597834" y="996735"/>
            <a:ext cx="2026120" cy="830997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6600"/>
                </a:solidFill>
              </a:rPr>
              <a:t>Communication	</a:t>
            </a:r>
          </a:p>
          <a:p>
            <a:r>
              <a:rPr lang="fr-FR" sz="1200" dirty="0"/>
              <a:t>Charlotte Baltard</a:t>
            </a:r>
          </a:p>
          <a:p>
            <a:r>
              <a:rPr lang="fr-FR" sz="1200" dirty="0"/>
              <a:t>Laure Barthelemy</a:t>
            </a:r>
          </a:p>
          <a:p>
            <a:r>
              <a:rPr lang="fr-FR" sz="1200" dirty="0"/>
              <a:t>Sabine Fernandes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08815" y="2495174"/>
            <a:ext cx="2026120" cy="830997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6600"/>
                </a:solidFill>
              </a:rPr>
              <a:t>Solidaire</a:t>
            </a:r>
          </a:p>
          <a:p>
            <a:r>
              <a:rPr lang="fr-FR" sz="1200" dirty="0"/>
              <a:t>Christine Degonse</a:t>
            </a:r>
          </a:p>
          <a:p>
            <a:r>
              <a:rPr lang="fr-FR" sz="1200" dirty="0"/>
              <a:t>Sabine Fernandes</a:t>
            </a:r>
          </a:p>
          <a:p>
            <a:r>
              <a:rPr lang="fr-FR" sz="1200" dirty="0"/>
              <a:t>Sabrina Brunet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96530" y="3467735"/>
            <a:ext cx="2026193" cy="461665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6600"/>
                </a:solidFill>
              </a:rPr>
              <a:t>Sport famille	</a:t>
            </a:r>
          </a:p>
          <a:p>
            <a:r>
              <a:rPr lang="fr-FR" sz="1200" dirty="0"/>
              <a:t>Sergi </a:t>
            </a:r>
            <a:r>
              <a:rPr lang="fr-FR" sz="1200" dirty="0" err="1"/>
              <a:t>Tusquets</a:t>
            </a:r>
            <a:r>
              <a:rPr lang="fr-FR" sz="1200" dirty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124" y="5569403"/>
            <a:ext cx="87291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i="1" dirty="0"/>
              <a:t>* d'autres parents se sont proposés comme bénévoles mais ils n'ont pas encore intégré les commissions. Liste mise à jour 1 X par mois.</a:t>
            </a:r>
          </a:p>
        </p:txBody>
      </p:sp>
      <p:sp>
        <p:nvSpPr>
          <p:cNvPr id="21" name="Título 20">
            <a:extLst>
              <a:ext uri="{FF2B5EF4-FFF2-40B4-BE49-F238E27FC236}">
                <a16:creationId xmlns:a16="http://schemas.microsoft.com/office/drawing/2014/main" id="{1B8B2AF3-04D1-4526-BA19-99BE8710E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72283307-F855-49D1-B920-186A713ADF62}"/>
              </a:ext>
            </a:extLst>
          </p:cNvPr>
          <p:cNvSpPr txBox="1">
            <a:spLocks/>
          </p:cNvSpPr>
          <p:nvPr/>
        </p:nvSpPr>
        <p:spPr>
          <a:xfrm>
            <a:off x="423213" y="305400"/>
            <a:ext cx="8256588" cy="487362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kern="1200">
                <a:ln>
                  <a:noFill/>
                </a:ln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dirty="0"/>
              <a:t>PARENTS BÉNÉVOLES : COMMISSIONS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1A3F1D2-7E0E-47C2-A6FE-4755A90D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 – AG du 28 Novembre 2019</a:t>
            </a:r>
            <a:endParaRPr lang="fr-F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F9DC6B-1491-4647-A779-12220E0C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DCBC-B7AF-D749-AB46-1194207466D8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475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5. QUESTIONS DIVERSES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10176D7-2EA3-4868-A32E-5AD0D7185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 – AG du 28 Novembre 2019</a:t>
            </a:r>
            <a:endParaRPr lang="fr-F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3F389F-8299-4472-BA6D-43D4B7B0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DCBC-B7AF-D749-AB46-1194207466D8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702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MERCI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6188" y="3497729"/>
            <a:ext cx="6400800" cy="1752600"/>
          </a:xfrm>
        </p:spPr>
        <p:txBody>
          <a:bodyPr/>
          <a:lstStyle/>
          <a:p>
            <a:r>
              <a:rPr lang="fr-FR" dirty="0"/>
              <a:t>Merci à tous ceux qui passeront du temps, quel qu'il soit, pour l’APE cette année!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ACF01A-5984-4A8D-B2C3-7A3F8ACBD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 – AG du 28 Novembre 2019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412B695-45C3-4EE9-8DF3-22A6FFD82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DCBC-B7AF-D749-AB46-1194207466D8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043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6188" y="2608729"/>
            <a:ext cx="6400800" cy="1752600"/>
          </a:xfrm>
        </p:spPr>
        <p:txBody>
          <a:bodyPr/>
          <a:lstStyle/>
          <a:p>
            <a:r>
              <a:rPr lang="fr-FR" dirty="0"/>
              <a:t>Merci à tous pour votre participation à cette Assemblée Générale !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3B93D63-1CA5-4A83-909E-41EAC8C01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 – AG du 28 Novembre 2019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0878B84-091F-4621-9053-195F114F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DCBC-B7AF-D749-AB46-1194207466D8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90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ORDRE DU JOUR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7041" y="1165412"/>
            <a:ext cx="8229600" cy="404933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/>
              <a:t>Lecture et approbation de l’acte de l’AG antérieure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Bilan des activités extra-scolaires et services payants 2018-2019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Approbation des comptes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Objectifs 2019-2020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Questions diverses</a:t>
            </a:r>
            <a:br>
              <a:rPr lang="es-ES" sz="2400" dirty="0"/>
            </a:br>
            <a:endParaRPr lang="fr-FR" sz="240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00604D-3DDD-45AF-A21C-FE9D9F09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 – AG du 28 Novembre 2019</a:t>
            </a:r>
            <a:endParaRPr lang="fr-F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292DFE-F9A1-450D-9026-C76DCC0AA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DCBC-B7AF-D749-AB46-1194207466D8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68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1/ A.G. antérieure – 17 juin 2016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40855" y="2938928"/>
            <a:ext cx="6846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LECTURE ET APPROBATION DU COMPTE-RENDU DE L’ASSEMBLÉE GÉNÉRALE ANTÉRIEURE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335667-4126-4942-97DD-46313E0AE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 – AG du 28 Novembre 2019</a:t>
            </a:r>
            <a:endParaRPr lang="fr-F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C5ABE31-FDE9-43AD-A2C9-726878DE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DCBC-B7AF-D749-AB46-1194207466D8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13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2. Bilan 2018/2019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104239"/>
              </p:ext>
            </p:extLst>
          </p:nvPr>
        </p:nvGraphicFramePr>
        <p:xfrm>
          <a:off x="397041" y="1206504"/>
          <a:ext cx="8229601" cy="3632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69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8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dirty="0"/>
                        <a:t>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Projections</a:t>
                      </a:r>
                      <a:r>
                        <a:rPr lang="fr-FR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2019/2020</a:t>
                      </a:r>
                      <a:endParaRPr lang="fr-F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400" dirty="0" err="1"/>
                        <a:t>Activités</a:t>
                      </a:r>
                      <a:r>
                        <a:rPr lang="es-ES" sz="1400" dirty="0"/>
                        <a:t> Extra</a:t>
                      </a:r>
                      <a:r>
                        <a:rPr lang="es-ES" sz="1400" baseline="0" dirty="0"/>
                        <a:t> </a:t>
                      </a:r>
                      <a:r>
                        <a:rPr lang="es-ES" sz="1400" baseline="0" dirty="0" err="1"/>
                        <a:t>Scolaires</a:t>
                      </a:r>
                      <a:r>
                        <a:rPr lang="es-ES" sz="1400" baseline="0" dirty="0"/>
                        <a:t> 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fr-FR" sz="1400" b="1" dirty="0"/>
                        <a:t>2326</a:t>
                      </a:r>
                      <a:r>
                        <a:rPr lang="fr-FR" sz="1400" b="1" baseline="0" dirty="0"/>
                        <a:t> inscriptions au total </a:t>
                      </a:r>
                      <a:r>
                        <a:rPr lang="fr-F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(+8,39%)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fr-FR" sz="1400" baseline="0" dirty="0"/>
                        <a:t>5 nouvelles activités annuelles</a:t>
                      </a:r>
                      <a:br>
                        <a:rPr lang="fr-FR" sz="1400" baseline="0" dirty="0"/>
                      </a:br>
                      <a:r>
                        <a:rPr lang="fr-FR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(cinéma Animation/ La récré/ La Marelle/ Les Ateliers de Molière/Multisports)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fr-FR" sz="1400" dirty="0"/>
                        <a:t>1305 inscrits</a:t>
                      </a:r>
                      <a:r>
                        <a:rPr lang="fr-FR" sz="1400" baseline="0" dirty="0"/>
                        <a:t> aux activités annuelles </a:t>
                      </a:r>
                      <a:r>
                        <a:rPr lang="fr-FR" sz="1100" baseline="0" dirty="0"/>
                        <a:t>(+8,39%)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fr-FR" sz="1400" baseline="0" dirty="0"/>
                        <a:t>1.021 inscrits aux activités pendant les vacances </a:t>
                      </a:r>
                      <a:r>
                        <a:rPr lang="fr-FR" sz="1100" baseline="0" dirty="0"/>
                        <a:t>(+26,20%) 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fr-FR" sz="1400" baseline="0" dirty="0"/>
                        <a:t>Consolidation semaine de ski en février 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fr-FR" sz="1400" baseline="0" dirty="0"/>
                        <a:t>Augmentation colonies d’été. </a:t>
                      </a:r>
                      <a:r>
                        <a:rPr lang="fr-FR" sz="1100" baseline="0" dirty="0"/>
                        <a:t>(+24,75%)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fr-FR" sz="1200" baseline="0" dirty="0"/>
                        <a:t>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fr-FR" sz="1400" baseline="0" dirty="0"/>
                        <a:t>2 nouvelles activités annuelles</a:t>
                      </a:r>
                      <a:br>
                        <a:rPr lang="fr-FR" sz="1400" baseline="0" dirty="0"/>
                      </a:br>
                      <a:r>
                        <a:rPr lang="fr-FR" sz="1050" baseline="0" dirty="0"/>
                        <a:t>(Petits Architectes/Poney)</a:t>
                      </a:r>
                      <a:r>
                        <a:rPr lang="fr-FR" sz="1400" baseline="0" dirty="0"/>
                        <a:t>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fr-FR" sz="1400" baseline="0" dirty="0"/>
                        <a:t>Activités Kids &amp; Us réalisées à Munner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fr-FR" sz="1400" dirty="0"/>
                        <a:t>Nouveau responsable activités sportives annuelles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fr-FR" sz="1400" dirty="0"/>
                        <a:t>Nouvelle équipe Professeures Théâtre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fr-FR" sz="1400" dirty="0"/>
                        <a:t>2 jours proposés de théâtre en français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fr-FR" sz="1400" dirty="0"/>
                        <a:t>Annulation activité Théâtre en espagnol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fr-FR" sz="1400" baseline="0" dirty="0"/>
                        <a:t>Nouvelle configuration de l’accueil à Munner les matins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/>
                        <a:buChar char="•"/>
                      </a:pPr>
                      <a:endParaRPr lang="fr-FR" sz="1400" dirty="0"/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/>
                        <a:buNone/>
                      </a:pP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0580D41-8B18-49EE-B6E0-614DC276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 – AG du 28 Novembre 2019</a:t>
            </a:r>
            <a:endParaRPr lang="fr-F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A9951D2-C4DD-4E3A-BA8C-67D3A85BF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DCBC-B7AF-D749-AB46-1194207466D8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6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7041" y="274638"/>
            <a:ext cx="8403312" cy="487362"/>
          </a:xfrm>
        </p:spPr>
        <p:txBody>
          <a:bodyPr>
            <a:normAutofit fontScale="90000"/>
          </a:bodyPr>
          <a:lstStyle/>
          <a:p>
            <a:r>
              <a:rPr lang="fr-FR" dirty="0"/>
              <a:t>3/ APPROBATION DES COMPTES ET BILAN FINANCIER ANNÉE SCOLAIRE 2018-2019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397041" y="794288"/>
            <a:ext cx="8403312" cy="218088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b="1" dirty="0">
                <a:solidFill>
                  <a:srgbClr val="FF6600"/>
                </a:solidFill>
              </a:rPr>
              <a:t>		2016-2017 		2017-2018	 	2018-2019</a:t>
            </a:r>
          </a:p>
          <a:p>
            <a:pPr marL="0" indent="0">
              <a:buNone/>
            </a:pPr>
            <a:r>
              <a:rPr lang="fr-FR" sz="1200" i="1" dirty="0"/>
              <a:t>		25€			25€			25€			Cotisation an/ famille</a:t>
            </a:r>
          </a:p>
          <a:p>
            <a:pPr marL="0" indent="0">
              <a:buNone/>
            </a:pPr>
            <a:r>
              <a:rPr lang="fr-FR" sz="1200" i="1" dirty="0"/>
              <a:t>		707			730			752			Familles Membres</a:t>
            </a:r>
          </a:p>
          <a:p>
            <a:pPr marL="0" indent="0">
              <a:buNone/>
            </a:pPr>
            <a:r>
              <a:rPr lang="fr-FR" sz="1200" i="1" dirty="0">
                <a:solidFill>
                  <a:srgbClr val="000000"/>
                </a:solidFill>
              </a:rPr>
              <a:t>		2011			2023			2326			Enfants inscrits</a:t>
            </a:r>
          </a:p>
          <a:p>
            <a:pPr marL="0" indent="0">
              <a:buNone/>
            </a:pPr>
            <a:r>
              <a:rPr lang="fr-FR" sz="1200" i="1" dirty="0">
                <a:solidFill>
                  <a:srgbClr val="000000"/>
                </a:solidFill>
              </a:rPr>
              <a:t>		100			87			88			Activités différentes</a:t>
            </a:r>
          </a:p>
          <a:p>
            <a:pPr marL="0" indent="0">
              <a:buNone/>
            </a:pPr>
            <a:r>
              <a:rPr lang="fr-FR" sz="1200" i="1" dirty="0">
                <a:solidFill>
                  <a:srgbClr val="000000"/>
                </a:solidFill>
              </a:rPr>
              <a:t>		726k€	 		777k€			898k€			Recettes </a:t>
            </a:r>
          </a:p>
          <a:p>
            <a:pPr marL="0" indent="0">
              <a:buNone/>
            </a:pPr>
            <a:r>
              <a:rPr lang="fr-FR" sz="1200" i="1" dirty="0">
                <a:solidFill>
                  <a:srgbClr val="000000"/>
                </a:solidFill>
              </a:rPr>
              <a:t>		18k€			22k€			</a:t>
            </a:r>
            <a:r>
              <a:rPr lang="fr-FR" sz="1200" b="1" i="1" dirty="0">
                <a:solidFill>
                  <a:srgbClr val="FF0000"/>
                </a:solidFill>
              </a:rPr>
              <a:t>-6k€</a:t>
            </a:r>
            <a:r>
              <a:rPr lang="fr-FR" sz="1200" i="1" dirty="0">
                <a:solidFill>
                  <a:srgbClr val="000000"/>
                </a:solidFill>
              </a:rPr>
              <a:t>			Résultat net</a:t>
            </a:r>
          </a:p>
          <a:p>
            <a:pPr marL="457200" indent="-457200"/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268" y="2580714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6600"/>
                </a:solidFill>
              </a:rPr>
              <a:t>2018-2019</a:t>
            </a:r>
            <a:endParaRPr lang="fr-FR" b="1" dirty="0">
              <a:solidFill>
                <a:srgbClr val="FF6600"/>
              </a:solidFill>
              <a:latin typeface="Lucida Grande"/>
              <a:ea typeface="Lucida Grande"/>
              <a:cs typeface="Lucida Grande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7041" y="5192982"/>
            <a:ext cx="99257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Recettes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34118" y="5192982"/>
            <a:ext cx="109517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Dépenses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4200" y="5562314"/>
            <a:ext cx="1276311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1600" b="1" dirty="0"/>
              <a:t>777.404,40 €</a:t>
            </a:r>
          </a:p>
        </p:txBody>
      </p:sp>
      <p:graphicFrame>
        <p:nvGraphicFramePr>
          <p:cNvPr id="14" name="1 Gráfico"/>
          <p:cNvGraphicFramePr/>
          <p:nvPr>
            <p:extLst>
              <p:ext uri="{D42A27DB-BD31-4B8C-83A1-F6EECF244321}">
                <p14:modId xmlns:p14="http://schemas.microsoft.com/office/powerpoint/2010/main" val="4251984207"/>
              </p:ext>
            </p:extLst>
          </p:nvPr>
        </p:nvGraphicFramePr>
        <p:xfrm>
          <a:off x="294386" y="2908516"/>
          <a:ext cx="4800600" cy="34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EF625FB7-302F-4F12-8F33-87B9F2A139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914818"/>
              </p:ext>
            </p:extLst>
          </p:nvPr>
        </p:nvGraphicFramePr>
        <p:xfrm>
          <a:off x="498560" y="1296733"/>
          <a:ext cx="4529592" cy="3319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4244F2E9-4345-43AA-8D77-7066C0FE9C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666911"/>
              </p:ext>
            </p:extLst>
          </p:nvPr>
        </p:nvGraphicFramePr>
        <p:xfrm>
          <a:off x="270648" y="2710063"/>
          <a:ext cx="4406792" cy="316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ZoneTexte 8">
            <a:extLst>
              <a:ext uri="{FF2B5EF4-FFF2-40B4-BE49-F238E27FC236}">
                <a16:creationId xmlns:a16="http://schemas.microsoft.com/office/drawing/2014/main" id="{6E2345DB-6A4F-4A15-A494-B4745270DF76}"/>
              </a:ext>
            </a:extLst>
          </p:cNvPr>
          <p:cNvSpPr txBox="1"/>
          <p:nvPr/>
        </p:nvSpPr>
        <p:spPr>
          <a:xfrm>
            <a:off x="385990" y="5582134"/>
            <a:ext cx="1276311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fr-FR" sz="1600" b="1" dirty="0">
                <a:solidFill>
                  <a:prstClr val="black"/>
                </a:solidFill>
                <a:latin typeface="Calibri"/>
              </a:rPr>
              <a:t>898.392,38 €</a:t>
            </a:r>
          </a:p>
        </p:txBody>
      </p:sp>
      <p:sp>
        <p:nvSpPr>
          <p:cNvPr id="20" name="ZoneTexte 9">
            <a:extLst>
              <a:ext uri="{FF2B5EF4-FFF2-40B4-BE49-F238E27FC236}">
                <a16:creationId xmlns:a16="http://schemas.microsoft.com/office/drawing/2014/main" id="{1B66CD2F-AACD-4A09-878D-795B5989FE41}"/>
              </a:ext>
            </a:extLst>
          </p:cNvPr>
          <p:cNvSpPr txBox="1"/>
          <p:nvPr/>
        </p:nvSpPr>
        <p:spPr>
          <a:xfrm>
            <a:off x="4665845" y="5528429"/>
            <a:ext cx="1276311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s-ES" sz="1600" b="1" dirty="0">
                <a:solidFill>
                  <a:prstClr val="black"/>
                </a:solidFill>
                <a:latin typeface="Calibri"/>
              </a:rPr>
              <a:t>905.023,65 €</a:t>
            </a:r>
            <a:endParaRPr lang="fr-FR" sz="16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E04980AF-CA5B-4F93-84B4-15967A6DED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101723"/>
              </p:ext>
            </p:extLst>
          </p:nvPr>
        </p:nvGraphicFramePr>
        <p:xfrm>
          <a:off x="4890423" y="2841439"/>
          <a:ext cx="4181328" cy="308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806996-B078-44BA-ABDA-A7C35AF8C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 – AG du 28 Novembre 2019</a:t>
            </a:r>
            <a:endParaRPr lang="fr-F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C0E2E2-7FDC-4E96-9CBD-211E67ED6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DCBC-B7AF-D749-AB46-1194207466D8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66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3/ APPROBATION DES COMPTES ET BILAN FINANCIER ANNÉE SCOLAIRE 2017-2018</a:t>
            </a:r>
            <a:endParaRPr lang="es-ES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B05E69F4-DEFD-4AD3-85B8-355C8244D3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517250"/>
              </p:ext>
            </p:extLst>
          </p:nvPr>
        </p:nvGraphicFramePr>
        <p:xfrm>
          <a:off x="950614" y="816318"/>
          <a:ext cx="7170345" cy="50371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0975">
                  <a:extLst>
                    <a:ext uri="{9D8B030D-6E8A-4147-A177-3AD203B41FA5}">
                      <a16:colId xmlns:a16="http://schemas.microsoft.com/office/drawing/2014/main" val="1166501013"/>
                    </a:ext>
                  </a:extLst>
                </a:gridCol>
                <a:gridCol w="928776">
                  <a:extLst>
                    <a:ext uri="{9D8B030D-6E8A-4147-A177-3AD203B41FA5}">
                      <a16:colId xmlns:a16="http://schemas.microsoft.com/office/drawing/2014/main" val="2214643321"/>
                    </a:ext>
                  </a:extLst>
                </a:gridCol>
                <a:gridCol w="1004904">
                  <a:extLst>
                    <a:ext uri="{9D8B030D-6E8A-4147-A177-3AD203B41FA5}">
                      <a16:colId xmlns:a16="http://schemas.microsoft.com/office/drawing/2014/main" val="1721392938"/>
                    </a:ext>
                  </a:extLst>
                </a:gridCol>
                <a:gridCol w="1125690">
                  <a:extLst>
                    <a:ext uri="{9D8B030D-6E8A-4147-A177-3AD203B41FA5}">
                      <a16:colId xmlns:a16="http://schemas.microsoft.com/office/drawing/2014/main" val="3446750237"/>
                    </a:ext>
                  </a:extLst>
                </a:gridCol>
              </a:tblGrid>
              <a:tr h="173694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 err="1">
                          <a:effectLst/>
                        </a:rPr>
                        <a:t>Recettes</a:t>
                      </a:r>
                      <a:r>
                        <a:rPr lang="es-ES" sz="1000" b="1" u="none" strike="noStrike" dirty="0">
                          <a:effectLst/>
                        </a:rPr>
                        <a:t> (€)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</a:rPr>
                        <a:t>Dépenses (€)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 err="1">
                          <a:effectLst/>
                        </a:rPr>
                        <a:t>Résultats</a:t>
                      </a:r>
                      <a:r>
                        <a:rPr lang="es-ES" sz="1000" b="1" u="none" strike="noStrike" dirty="0">
                          <a:effectLst/>
                        </a:rPr>
                        <a:t> net (€)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1479526623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Variables </a:t>
                      </a:r>
                      <a:r>
                        <a:rPr lang="es-ES" sz="1000" b="1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selon</a:t>
                      </a:r>
                      <a:r>
                        <a:rPr lang="es-ES" sz="1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S" sz="1000" b="1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inscriptions</a:t>
                      </a:r>
                      <a:endParaRPr lang="es-ES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3588380521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Revenus financiers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0,00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0,00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effectLst/>
                        </a:rPr>
                        <a:t>0,00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1016490132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2764382997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Cotisations APE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18.803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18.803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2680351279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Assurance Activités FAPAC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-4.150,68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-4.150,68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1609490313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 err="1">
                          <a:effectLst/>
                        </a:rPr>
                        <a:t>Assurances</a:t>
                      </a:r>
                      <a:r>
                        <a:rPr lang="es-ES" sz="1000" u="none" strike="noStrike" dirty="0">
                          <a:effectLst/>
                        </a:rPr>
                        <a:t> APE (ARÇ/ARAG)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-623,22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-623,22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789026961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Assurance continuité scolaire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25.562,58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-16.105,35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9.457,23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1401018692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787559657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Variables </a:t>
                      </a:r>
                      <a:r>
                        <a:rPr lang="es-ES" sz="1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selon </a:t>
                      </a:r>
                      <a:r>
                        <a:rPr lang="es-ES" sz="1000" b="1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Activités</a:t>
                      </a:r>
                      <a:endParaRPr lang="es-ES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4166196192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Activités annuelles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473.502,28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-422.762,43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50.739,85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3234254570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Activités Toussaint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22.687,50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-20.287,69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2.399,81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2188998197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Activités février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20.529,20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-18.628,95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1.900,25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3099272650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Activité février SKI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116.576,41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-113.844,78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2.731,63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3261316756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 err="1">
                          <a:effectLst/>
                        </a:rPr>
                        <a:t>Activités</a:t>
                      </a:r>
                      <a:r>
                        <a:rPr lang="es-ES" sz="1000" u="none" strike="noStrike" dirty="0">
                          <a:effectLst/>
                        </a:rPr>
                        <a:t> </a:t>
                      </a:r>
                      <a:r>
                        <a:rPr lang="es-ES" sz="1000" u="none" strike="noStrike" dirty="0" err="1">
                          <a:effectLst/>
                        </a:rPr>
                        <a:t>Pâques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24.099,00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-21.395,52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7.703,48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3819639886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Activités Eté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49.395,00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-45.358,11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4.036,89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2672312006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 err="1">
                          <a:effectLst/>
                        </a:rPr>
                        <a:t>Activités</a:t>
                      </a:r>
                      <a:r>
                        <a:rPr lang="es-ES" sz="1000" u="none" strike="noStrike" dirty="0">
                          <a:effectLst/>
                        </a:rPr>
                        <a:t> </a:t>
                      </a:r>
                      <a:r>
                        <a:rPr lang="es-ES" sz="1000" u="none" strike="noStrike" dirty="0" err="1">
                          <a:effectLst/>
                        </a:rPr>
                        <a:t>Eté</a:t>
                      </a:r>
                      <a:r>
                        <a:rPr lang="es-ES" sz="1000" u="none" strike="noStrike" dirty="0">
                          <a:effectLst/>
                        </a:rPr>
                        <a:t> </a:t>
                      </a:r>
                      <a:r>
                        <a:rPr lang="es-ES" sz="1000" u="none" strike="noStrike" dirty="0" err="1">
                          <a:effectLst/>
                        </a:rPr>
                        <a:t>Colonies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44.017,79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-38.026,04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5.991,75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3384289689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Autres non répertoriés (commissions diverses) </a:t>
                      </a:r>
                      <a:r>
                        <a:rPr lang="fr-FR" sz="1000" b="1" i="1" u="none" strike="noStrike" dirty="0">
                          <a:effectLst/>
                        </a:rPr>
                        <a:t>(1)</a:t>
                      </a:r>
                      <a:endParaRPr lang="fr-FR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102.976,62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-112.872,43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-9.895,81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1479825205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3437165532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Dépenses</a:t>
                      </a:r>
                      <a:r>
                        <a:rPr lang="es-ES" sz="1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S" sz="1000" b="1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Fixes</a:t>
                      </a:r>
                      <a:r>
                        <a:rPr lang="es-ES" sz="1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S" sz="1000" b="1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annuelles</a:t>
                      </a:r>
                      <a:endParaRPr lang="es-ES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 err="1">
                          <a:effectLst/>
                        </a:rPr>
                        <a:t>Recettes</a:t>
                      </a:r>
                      <a:r>
                        <a:rPr lang="es-ES" sz="1000" b="1" u="none" strike="noStrike" dirty="0">
                          <a:effectLst/>
                        </a:rPr>
                        <a:t> (€)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 err="1">
                          <a:effectLst/>
                        </a:rPr>
                        <a:t>Dépenses</a:t>
                      </a:r>
                      <a:r>
                        <a:rPr lang="es-ES" sz="1000" b="1" u="none" strike="noStrike" dirty="0">
                          <a:effectLst/>
                        </a:rPr>
                        <a:t> (€)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 err="1">
                          <a:effectLst/>
                        </a:rPr>
                        <a:t>Résultats</a:t>
                      </a:r>
                      <a:r>
                        <a:rPr lang="es-ES" sz="1000" b="1" u="none" strike="noStrike" dirty="0">
                          <a:effectLst/>
                        </a:rPr>
                        <a:t> net (€)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3474228936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1300241712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Charges salariales fixes (Charlotte + Christine)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-71.004,14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-71.004,14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1828963817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Comptable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-5.801,18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-5.801,18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3412829546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Frais Banque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-3.014,615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-3.014,61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3660368235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 err="1">
                          <a:effectLst/>
                        </a:rPr>
                        <a:t>Frais</a:t>
                      </a:r>
                      <a:r>
                        <a:rPr lang="es-ES" sz="1000" u="none" strike="noStrike" dirty="0">
                          <a:effectLst/>
                        </a:rPr>
                        <a:t> Bureau + </a:t>
                      </a:r>
                      <a:r>
                        <a:rPr lang="es-ES" sz="1000" u="none" strike="noStrike" dirty="0" err="1">
                          <a:effectLst/>
                        </a:rPr>
                        <a:t>Assurances</a:t>
                      </a:r>
                      <a:r>
                        <a:rPr lang="es-ES" sz="1000" u="none" strike="noStrike" dirty="0">
                          <a:effectLst/>
                        </a:rPr>
                        <a:t> </a:t>
                      </a:r>
                      <a:r>
                        <a:rPr lang="es-ES" sz="1000" b="1" i="1" u="none" strike="noStrike" dirty="0">
                          <a:effectLst/>
                        </a:rPr>
                        <a:t>(2)</a:t>
                      </a:r>
                      <a:endParaRPr lang="es-ES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-10.463,50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-10.463,50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2842102675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Foyer Socio Educatif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243,00</a:t>
                      </a: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3516856723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 err="1">
                          <a:effectLst/>
                        </a:rPr>
                        <a:t>Amortisations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-685,02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-685,02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2164674421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3580787295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RESULTATS NET 2017-2018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898.392,38€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</a:rPr>
                        <a:t>-905.023,65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-6.631,27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2428548600"/>
                  </a:ext>
                </a:extLst>
              </a:tr>
            </a:tbl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05851E-5441-4E99-B564-E64118AD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 – AG du 28 Novembre 2019</a:t>
            </a:r>
            <a:endParaRPr lang="fr-F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4462687-ACEC-4B76-94C9-2B5D38581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DCBC-B7AF-D749-AB46-1194207466D8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532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367118-B5BC-442D-9037-94CC08E73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69" y="911065"/>
            <a:ext cx="8229600" cy="5035870"/>
          </a:xfrm>
        </p:spPr>
        <p:txBody>
          <a:bodyPr>
            <a:normAutofit/>
          </a:bodyPr>
          <a:lstStyle/>
          <a:p>
            <a:pPr marL="0" indent="0" fontAlgn="b">
              <a:spcBef>
                <a:spcPts val="0"/>
              </a:spcBef>
              <a:buNone/>
            </a:pPr>
            <a:r>
              <a:rPr lang="es-ES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										</a:t>
            </a:r>
            <a:r>
              <a:rPr lang="es-ES" sz="11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Recettes</a:t>
            </a:r>
            <a:r>
              <a:rPr lang="es-ES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 (€)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	   </a:t>
            </a:r>
            <a:r>
              <a:rPr lang="es-ES" sz="11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Dépenses</a:t>
            </a:r>
            <a:r>
              <a:rPr lang="es-ES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 (€)	</a:t>
            </a:r>
            <a:r>
              <a:rPr lang="es-ES" sz="11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Résultats</a:t>
            </a:r>
            <a:r>
              <a:rPr lang="es-ES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 net (€)</a:t>
            </a:r>
            <a:endParaRPr lang="es-ES" sz="2400" dirty="0">
              <a:latin typeface="Arial" panose="020B0604020202020204" pitchFamily="34" charset="0"/>
            </a:endParaRPr>
          </a:p>
          <a:p>
            <a:endParaRPr lang="fr-FR" sz="1100" dirty="0">
              <a:solidFill>
                <a:srgbClr val="0070C0"/>
              </a:solidFill>
            </a:endParaRPr>
          </a:p>
          <a:p>
            <a:r>
              <a:rPr lang="fr-FR" sz="1100" dirty="0">
                <a:solidFill>
                  <a:srgbClr val="0070C0"/>
                </a:solidFill>
              </a:rPr>
              <a:t>Dépenses Autres non répertoriés (commissions diverses) (1)</a:t>
            </a:r>
          </a:p>
          <a:p>
            <a:pPr marL="0" indent="0">
              <a:buNone/>
            </a:pPr>
            <a:r>
              <a:rPr lang="es-ES" sz="1100" dirty="0" err="1"/>
              <a:t>Commission</a:t>
            </a:r>
            <a:r>
              <a:rPr lang="es-ES" sz="1100" dirty="0"/>
              <a:t> </a:t>
            </a:r>
            <a:r>
              <a:rPr lang="es-ES" sz="1100" dirty="0" err="1"/>
              <a:t>Cantine</a:t>
            </a:r>
            <a:r>
              <a:rPr lang="es-ES" sz="1100" dirty="0"/>
              <a:t> (</a:t>
            </a:r>
            <a:r>
              <a:rPr lang="es-ES" sz="1100" dirty="0" err="1"/>
              <a:t>achats</a:t>
            </a:r>
            <a:r>
              <a:rPr lang="es-ES" sz="1100" dirty="0"/>
              <a:t> tickets test </a:t>
            </a:r>
            <a:r>
              <a:rPr lang="es-ES" sz="1100" dirty="0" err="1"/>
              <a:t>cantine</a:t>
            </a:r>
            <a:r>
              <a:rPr lang="es-ES" sz="1100" dirty="0"/>
              <a:t> par </a:t>
            </a:r>
            <a:r>
              <a:rPr lang="es-ES" sz="1100" dirty="0" err="1"/>
              <a:t>parents</a:t>
            </a:r>
            <a:r>
              <a:rPr lang="es-ES" sz="1100" dirty="0"/>
              <a:t>)          	     			                - 164,00€	     	          - 164€</a:t>
            </a:r>
          </a:p>
          <a:p>
            <a:pPr marL="0" indent="0">
              <a:buNone/>
            </a:pPr>
            <a:r>
              <a:rPr lang="es-ES" sz="1100" dirty="0" err="1"/>
              <a:t>Commission</a:t>
            </a:r>
            <a:r>
              <a:rPr lang="es-ES" sz="1100" dirty="0"/>
              <a:t> Communication (</a:t>
            </a:r>
            <a:r>
              <a:rPr lang="es-ES" sz="1100" dirty="0" err="1"/>
              <a:t>mailchimp</a:t>
            </a:r>
            <a:r>
              <a:rPr lang="es-ES" sz="1100" dirty="0"/>
              <a:t>, </a:t>
            </a:r>
            <a:r>
              <a:rPr lang="es-ES" sz="1100" dirty="0" err="1"/>
              <a:t>youtube</a:t>
            </a:r>
            <a:r>
              <a:rPr lang="es-ES" sz="1100" dirty="0"/>
              <a:t>, </a:t>
            </a:r>
            <a:r>
              <a:rPr lang="es-ES" sz="1100" dirty="0" err="1"/>
              <a:t>calendrier</a:t>
            </a:r>
            <a:r>
              <a:rPr lang="es-ES" sz="1100" dirty="0"/>
              <a:t>, </a:t>
            </a:r>
            <a:r>
              <a:rPr lang="es-ES" sz="1100" dirty="0" err="1"/>
              <a:t>impressions</a:t>
            </a:r>
            <a:r>
              <a:rPr lang="es-ES" sz="1100" dirty="0"/>
              <a:t>)	          1.100€		- 2.422,03€		-  1.322,03€</a:t>
            </a:r>
          </a:p>
          <a:p>
            <a:pPr marL="0" indent="0">
              <a:buNone/>
            </a:pPr>
            <a:r>
              <a:rPr lang="es-ES" sz="1100" dirty="0" err="1"/>
              <a:t>Employées</a:t>
            </a:r>
            <a:r>
              <a:rPr lang="es-ES" sz="1100" dirty="0"/>
              <a:t> AESH &amp; </a:t>
            </a:r>
            <a:r>
              <a:rPr lang="es-ES" sz="1100" dirty="0" err="1"/>
              <a:t>Commission</a:t>
            </a:r>
            <a:r>
              <a:rPr lang="es-ES" sz="1100" dirty="0"/>
              <a:t> ALEDAS (</a:t>
            </a:r>
            <a:r>
              <a:rPr lang="es-ES" sz="1100" dirty="0" err="1"/>
              <a:t>colloque</a:t>
            </a:r>
            <a:r>
              <a:rPr lang="es-ES" sz="1100" dirty="0"/>
              <a:t> &amp; </a:t>
            </a:r>
            <a:r>
              <a:rPr lang="es-ES" sz="1100" dirty="0" err="1"/>
              <a:t>déplacements</a:t>
            </a:r>
            <a:r>
              <a:rPr lang="es-ES" sz="1100" dirty="0"/>
              <a:t>)  		  53.938,67€	           - 60.268,65€		- 6.329,98€</a:t>
            </a:r>
          </a:p>
          <a:p>
            <a:pPr marL="0" indent="0">
              <a:buNone/>
            </a:pPr>
            <a:r>
              <a:rPr lang="es-ES" sz="1100" dirty="0" err="1"/>
              <a:t>Commission</a:t>
            </a:r>
            <a:r>
              <a:rPr lang="es-ES" sz="1100" dirty="0"/>
              <a:t> Ecole Des </a:t>
            </a:r>
            <a:r>
              <a:rPr lang="es-ES" sz="1100" dirty="0" err="1"/>
              <a:t>Parents</a:t>
            </a:r>
            <a:r>
              <a:rPr lang="es-ES" sz="1100" dirty="0"/>
              <a:t> (</a:t>
            </a:r>
            <a:r>
              <a:rPr lang="es-ES" sz="1100" dirty="0" err="1"/>
              <a:t>intervenants</a:t>
            </a:r>
            <a:r>
              <a:rPr lang="es-ES" sz="1100" dirty="0"/>
              <a:t>)							             -     150,00€	 	         - 150€</a:t>
            </a:r>
          </a:p>
          <a:p>
            <a:pPr marL="0" indent="0">
              <a:buNone/>
            </a:pPr>
            <a:r>
              <a:rPr lang="es-ES" sz="1100" dirty="0" err="1"/>
              <a:t>Commission</a:t>
            </a:r>
            <a:r>
              <a:rPr lang="es-ES" sz="1100" dirty="0"/>
              <a:t> </a:t>
            </a:r>
            <a:r>
              <a:rPr lang="es-ES" sz="1100" dirty="0" err="1"/>
              <a:t>Fêtes</a:t>
            </a:r>
            <a:r>
              <a:rPr lang="es-ES" sz="1100" dirty="0"/>
              <a:t> (</a:t>
            </a:r>
            <a:r>
              <a:rPr lang="es-ES" sz="1100" dirty="0" err="1"/>
              <a:t>animations</a:t>
            </a:r>
            <a:r>
              <a:rPr lang="es-ES" sz="1100" dirty="0"/>
              <a:t>)	      	       			         			                           -  4.543,56€   		- 4.543,56€</a:t>
            </a:r>
          </a:p>
          <a:p>
            <a:pPr marL="0" indent="0">
              <a:buNone/>
            </a:pPr>
            <a:r>
              <a:rPr lang="es-ES" sz="1100" dirty="0" err="1"/>
              <a:t>Commission</a:t>
            </a:r>
            <a:r>
              <a:rPr lang="es-ES" sz="1100" dirty="0"/>
              <a:t> </a:t>
            </a:r>
            <a:r>
              <a:rPr lang="es-ES" sz="1100" dirty="0" err="1"/>
              <a:t>Orientation</a:t>
            </a:r>
            <a:r>
              <a:rPr lang="es-ES" sz="1100" dirty="0"/>
              <a:t>			       		                              		                   - 82,83€	  	     - 82,83€</a:t>
            </a:r>
          </a:p>
          <a:p>
            <a:pPr marL="0" indent="0">
              <a:buNone/>
            </a:pPr>
            <a:r>
              <a:rPr lang="es-ES" sz="1100" dirty="0" err="1"/>
              <a:t>Commission</a:t>
            </a:r>
            <a:r>
              <a:rPr lang="es-ES" sz="1100" dirty="0"/>
              <a:t> </a:t>
            </a:r>
            <a:r>
              <a:rPr lang="es-ES" sz="1100" dirty="0" err="1"/>
              <a:t>Fournitures</a:t>
            </a:r>
            <a:r>
              <a:rPr lang="es-ES" sz="1100" dirty="0"/>
              <a:t> </a:t>
            </a:r>
            <a:r>
              <a:rPr lang="es-ES" sz="1100" dirty="0" err="1"/>
              <a:t>scolaires</a:t>
            </a:r>
            <a:r>
              <a:rPr lang="es-ES" sz="1100" dirty="0"/>
              <a:t> (</a:t>
            </a:r>
            <a:r>
              <a:rPr lang="es-ES" sz="1100" dirty="0" err="1"/>
              <a:t>achat</a:t>
            </a:r>
            <a:r>
              <a:rPr lang="es-ES" sz="1100" dirty="0"/>
              <a:t> </a:t>
            </a:r>
            <a:r>
              <a:rPr lang="es-ES" sz="1100" dirty="0" err="1"/>
              <a:t>manuels</a:t>
            </a:r>
            <a:r>
              <a:rPr lang="es-ES" sz="1100" dirty="0"/>
              <a:t> </a:t>
            </a:r>
            <a:r>
              <a:rPr lang="es-ES" sz="1100" dirty="0" err="1"/>
              <a:t>scolaires</a:t>
            </a:r>
            <a:r>
              <a:rPr lang="es-ES" sz="1100" dirty="0"/>
              <a:t>)	                  	 47.937,95€                    - 44.589,36€		  3.348,59€</a:t>
            </a:r>
          </a:p>
          <a:p>
            <a:pPr marL="0" indent="0">
              <a:buNone/>
            </a:pPr>
            <a:r>
              <a:rPr lang="es-ES" sz="1100" dirty="0" err="1"/>
              <a:t>Commission</a:t>
            </a:r>
            <a:r>
              <a:rPr lang="es-ES" sz="1100" dirty="0"/>
              <a:t> </a:t>
            </a:r>
            <a:r>
              <a:rPr lang="es-ES" sz="1100" dirty="0" err="1"/>
              <a:t>Solidaire</a:t>
            </a:r>
            <a:r>
              <a:rPr lang="es-ES" sz="1100" dirty="0"/>
              <a:t> (Sant Joan de </a:t>
            </a:r>
            <a:r>
              <a:rPr lang="es-ES" sz="1100" dirty="0" err="1"/>
              <a:t>Deu</a:t>
            </a:r>
            <a:r>
              <a:rPr lang="es-ES" sz="1100" dirty="0"/>
              <a:t>)	 						                 - 652,00€ 	   	        - 652€</a:t>
            </a:r>
          </a:p>
          <a:p>
            <a:pPr marL="0" indent="0">
              <a:buNone/>
            </a:pPr>
            <a:endParaRPr lang="es-ES" sz="1100" dirty="0"/>
          </a:p>
          <a:p>
            <a:pPr fontAlgn="b"/>
            <a:r>
              <a:rPr lang="es-ES" sz="1100" dirty="0" err="1">
                <a:solidFill>
                  <a:srgbClr val="0070C0"/>
                </a:solidFill>
              </a:rPr>
              <a:t>Frais</a:t>
            </a:r>
            <a:r>
              <a:rPr lang="es-ES" sz="1100" dirty="0">
                <a:solidFill>
                  <a:srgbClr val="0070C0"/>
                </a:solidFill>
              </a:rPr>
              <a:t> Bureau (2)</a:t>
            </a:r>
            <a:endParaRPr lang="es-ES" sz="1100" dirty="0"/>
          </a:p>
          <a:p>
            <a:pPr marL="0" indent="0">
              <a:buNone/>
            </a:pPr>
            <a:r>
              <a:rPr lang="es-ES" sz="1100" dirty="0" err="1"/>
              <a:t>Frais</a:t>
            </a:r>
            <a:r>
              <a:rPr lang="es-ES" sz="1100" dirty="0"/>
              <a:t> de </a:t>
            </a:r>
            <a:r>
              <a:rPr lang="es-ES" sz="1100" dirty="0" err="1"/>
              <a:t>représentation</a:t>
            </a:r>
            <a:endParaRPr lang="es-ES" sz="1100" dirty="0"/>
          </a:p>
          <a:p>
            <a:pPr marL="0" indent="0">
              <a:buNone/>
            </a:pPr>
            <a:r>
              <a:rPr lang="es-ES" sz="1100" dirty="0"/>
              <a:t>(</a:t>
            </a:r>
            <a:r>
              <a:rPr lang="es-ES" sz="1100" dirty="0" err="1"/>
              <a:t>déplacements</a:t>
            </a:r>
            <a:r>
              <a:rPr lang="es-ES" sz="1100" dirty="0"/>
              <a:t> </a:t>
            </a:r>
            <a:r>
              <a:rPr lang="es-ES" sz="1100" dirty="0" err="1"/>
              <a:t>Fapee</a:t>
            </a:r>
            <a:r>
              <a:rPr lang="es-ES" sz="1100" dirty="0"/>
              <a:t>/AEFE/Madrid…, </a:t>
            </a:r>
            <a:r>
              <a:rPr lang="es-ES" sz="1100" dirty="0" err="1"/>
              <a:t>animations</a:t>
            </a:r>
            <a:r>
              <a:rPr lang="es-ES" sz="1100" dirty="0"/>
              <a:t> </a:t>
            </a:r>
            <a:r>
              <a:rPr lang="es-ES" sz="1100" dirty="0" err="1"/>
              <a:t>Parents-élus</a:t>
            </a:r>
            <a:r>
              <a:rPr lang="es-ES" sz="1100" dirty="0"/>
              <a:t> &amp; </a:t>
            </a:r>
            <a:r>
              <a:rPr lang="es-ES" sz="1100" dirty="0" err="1"/>
              <a:t>animateurs</a:t>
            </a:r>
            <a:r>
              <a:rPr lang="es-ES" sz="1100" dirty="0"/>
              <a:t> </a:t>
            </a:r>
            <a:r>
              <a:rPr lang="es-ES" sz="1100" dirty="0" err="1"/>
              <a:t>activités</a:t>
            </a:r>
            <a:r>
              <a:rPr lang="es-ES" sz="1100" dirty="0"/>
              <a:t>, </a:t>
            </a:r>
            <a:r>
              <a:rPr lang="es-ES" sz="1100" dirty="0" err="1"/>
              <a:t>divers</a:t>
            </a:r>
            <a:r>
              <a:rPr lang="es-ES" sz="1100" dirty="0"/>
              <a:t>)		- 5.749,74€		- 5.749,74€</a:t>
            </a:r>
          </a:p>
          <a:p>
            <a:pPr marL="0" indent="0">
              <a:buNone/>
            </a:pPr>
            <a:r>
              <a:rPr lang="es-ES" sz="1100" dirty="0" err="1"/>
              <a:t>Cotisation</a:t>
            </a:r>
            <a:r>
              <a:rPr lang="es-ES" sz="1100" dirty="0"/>
              <a:t> FAPEE								     			   - 100,00€		    - 100,00€</a:t>
            </a:r>
          </a:p>
          <a:p>
            <a:pPr marL="0" indent="0">
              <a:buNone/>
            </a:pPr>
            <a:r>
              <a:rPr lang="es-ES" sz="1100" dirty="0" err="1"/>
              <a:t>Informatique</a:t>
            </a:r>
            <a:r>
              <a:rPr lang="es-ES" sz="1100" dirty="0"/>
              <a:t>							  			                            -  2.123,28€ 		-  2.123,28€</a:t>
            </a:r>
          </a:p>
          <a:p>
            <a:pPr marL="0" indent="0">
              <a:buNone/>
            </a:pPr>
            <a:r>
              <a:rPr lang="es-ES" sz="1100" dirty="0" err="1"/>
              <a:t>Matériel</a:t>
            </a:r>
            <a:r>
              <a:rPr lang="es-ES" sz="1100" dirty="0"/>
              <a:t> bureau											- 1.687,12€		- 1.687,12€</a:t>
            </a:r>
          </a:p>
          <a:p>
            <a:pPr marL="0" indent="0">
              <a:buNone/>
            </a:pPr>
            <a:r>
              <a:rPr lang="es-ES" sz="1100" dirty="0"/>
              <a:t>SEPRA (previsión risques </a:t>
            </a:r>
            <a:r>
              <a:rPr lang="es-ES" sz="1100" dirty="0" err="1"/>
              <a:t>travail</a:t>
            </a:r>
            <a:r>
              <a:rPr lang="es-ES" sz="1100" dirty="0"/>
              <a:t>)										   - 757,24€	 	   - 757,24€</a:t>
            </a:r>
          </a:p>
          <a:p>
            <a:pPr marL="0" indent="0">
              <a:buNone/>
            </a:pPr>
            <a:r>
              <a:rPr lang="es-ES" sz="1100" dirty="0" err="1"/>
              <a:t>Téléphone</a:t>
            </a:r>
            <a:r>
              <a:rPr lang="es-ES" sz="1100" dirty="0"/>
              <a:t>												     - 46,12€	   	     - 46,12€</a:t>
            </a:r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5A5B7EE2-A7C3-44DC-9170-0C14A1B66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274638"/>
            <a:ext cx="8256588" cy="487362"/>
          </a:xfrm>
        </p:spPr>
        <p:txBody>
          <a:bodyPr>
            <a:normAutofit fontScale="90000"/>
          </a:bodyPr>
          <a:lstStyle/>
          <a:p>
            <a:r>
              <a:rPr lang="fr-FR" dirty="0"/>
              <a:t>3/ APPROBATION DES COMPTES ET BILAN FINANCIER ANNÉE SCOLAIRE 2017-2018</a:t>
            </a:r>
            <a:endParaRPr lang="es-ES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1CCEAE7-29C7-419B-8BD1-FB01E26E3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 – AG du 28 Novembre 2019</a:t>
            </a:r>
            <a:endParaRPr lang="fr-F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86D0E10-6BD5-4036-8999-C22F63FBB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DCBC-B7AF-D749-AB46-1194207466D8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16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159" y="250452"/>
            <a:ext cx="8507900" cy="487362"/>
          </a:xfrm>
        </p:spPr>
        <p:txBody>
          <a:bodyPr>
            <a:normAutofit/>
          </a:bodyPr>
          <a:lstStyle/>
          <a:p>
            <a:r>
              <a:rPr lang="fr-FR" dirty="0"/>
              <a:t>4/ AXES de TRAVAIL POUR ANNÉE SCOLAIRE 2019-2020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67159" y="1152525"/>
            <a:ext cx="85079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fr-FR" sz="1600" dirty="0">
                <a:solidFill>
                  <a:srgbClr val="FF6600"/>
                </a:solidFill>
              </a:rPr>
              <a:t>Appels au projet</a:t>
            </a:r>
            <a:endParaRPr lang="fr-FR" sz="1600" dirty="0"/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fr-FR" sz="1600" dirty="0"/>
              <a:t>Projet d’un Potager/Jardin Urbain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fr-FR" sz="1600" dirty="0"/>
              <a:t>Contribution à l’achat de jeux de société pour les élèves durant les moments libres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fr-FR" sz="1600" dirty="0">
                <a:solidFill>
                  <a:srgbClr val="FF6600"/>
                </a:solidFill>
              </a:rPr>
              <a:t>Activités</a:t>
            </a:r>
            <a:endParaRPr lang="fr-FR" sz="1600" dirty="0"/>
          </a:p>
          <a:p>
            <a:pPr marL="742950" lvl="1" indent="-285750">
              <a:spcAft>
                <a:spcPts val="600"/>
              </a:spcAft>
              <a:buFont typeface="Wingdings" charset="2"/>
              <a:buChar char="Ø"/>
            </a:pPr>
            <a:r>
              <a:rPr lang="fr-FR" sz="1600" dirty="0"/>
              <a:t>Maintenir PV &gt; Coût de Revient autour de 7% afin de garantir les frais fixes de personnel mais il faudra l’augmenter à 8% pour les activités annuelles à partir de septembre 2020</a:t>
            </a:r>
          </a:p>
          <a:p>
            <a:pPr marL="742950" lvl="1" indent="-285750">
              <a:spcAft>
                <a:spcPts val="600"/>
              </a:spcAft>
              <a:buFont typeface="Wingdings" charset="2"/>
              <a:buChar char="Ø"/>
            </a:pPr>
            <a:r>
              <a:rPr lang="fr-FR" sz="1600" dirty="0"/>
              <a:t>Il faudra mettre une marge légère sur les ventes de manuels car il y a des frais d’étudiants pour la manutention</a:t>
            </a:r>
          </a:p>
          <a:p>
            <a:pPr marL="742950" lvl="1" indent="-285750">
              <a:spcAft>
                <a:spcPts val="600"/>
              </a:spcAft>
              <a:buFont typeface="Wingdings" charset="2"/>
              <a:buChar char="Ø"/>
            </a:pPr>
            <a:r>
              <a:rPr lang="fr-FR" sz="1600" dirty="0"/>
              <a:t>Consolidation 5% offert pour familles nombreuses – Séjour ski et Colonies El Collell</a:t>
            </a:r>
          </a:p>
          <a:p>
            <a:pPr marL="742950" lvl="1" indent="-285750">
              <a:spcAft>
                <a:spcPts val="600"/>
              </a:spcAft>
              <a:buFont typeface="Wingdings" charset="2"/>
              <a:buChar char="Ø"/>
            </a:pPr>
            <a:r>
              <a:rPr lang="fr-FR" sz="1600" dirty="0"/>
              <a:t>Rénovation du site APE en cours d’étude avec les informaticiens et les parents bénévoles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fr-FR" sz="1600" dirty="0">
                <a:solidFill>
                  <a:srgbClr val="FF6600"/>
                </a:solidFill>
              </a:rPr>
              <a:t>Premières estimations pour 19/20</a:t>
            </a:r>
            <a:endParaRPr lang="fr-FR" sz="1600" dirty="0"/>
          </a:p>
          <a:p>
            <a:pPr marL="742950" lvl="1" indent="-285750">
              <a:spcAft>
                <a:spcPts val="600"/>
              </a:spcAft>
              <a:buFont typeface="Wingdings" charset="2"/>
              <a:buChar char="Ø"/>
            </a:pPr>
            <a:r>
              <a:rPr lang="fr-FR" sz="1600" dirty="0">
                <a:solidFill>
                  <a:srgbClr val="000000"/>
                </a:solidFill>
              </a:rPr>
              <a:t>Augmentation inscriptions annuelles</a:t>
            </a:r>
          </a:p>
          <a:p>
            <a:pPr marL="742950" lvl="1" indent="-285750">
              <a:spcAft>
                <a:spcPts val="600"/>
              </a:spcAft>
              <a:buFont typeface="Wingdings" charset="2"/>
              <a:buChar char="Ø"/>
            </a:pPr>
            <a:r>
              <a:rPr lang="fr-FR" sz="1600" dirty="0"/>
              <a:t>Vacances Toussaint. </a:t>
            </a:r>
            <a:r>
              <a:rPr lang="fr-FR" sz="1100" dirty="0"/>
              <a:t>+35%</a:t>
            </a:r>
          </a:p>
          <a:p>
            <a:pPr lvl="1">
              <a:spcAft>
                <a:spcPts val="600"/>
              </a:spcAft>
            </a:pPr>
            <a:endParaRPr lang="fr-FR" sz="1100" dirty="0">
              <a:solidFill>
                <a:srgbClr val="000000"/>
              </a:solidFill>
            </a:endParaRPr>
          </a:p>
          <a:p>
            <a:pPr marL="742950" lvl="1" indent="-285750">
              <a:spcAft>
                <a:spcPts val="600"/>
              </a:spcAft>
              <a:buFont typeface="Wingdings" charset="2"/>
              <a:buChar char="Ø"/>
            </a:pPr>
            <a:r>
              <a:rPr lang="fr-FR" sz="1600" dirty="0">
                <a:solidFill>
                  <a:srgbClr val="FF6600"/>
                </a:solidFill>
              </a:rPr>
              <a:t>Approbation des comptes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166625C-98E4-4DD3-B01F-88AA3D6C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 – AG du 28 Novembre 2019</a:t>
            </a:r>
            <a:endParaRPr lang="fr-F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A28BE4-045D-4295-A600-ED6990A4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DCBC-B7AF-D749-AB46-1194207466D8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972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D5F27-8BEF-4D24-A40C-8D158780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PARENTS BÉNÉVOLES : MEMBRES COMITE APE 2019-2020</a:t>
            </a:r>
            <a:endParaRPr lang="es-ES" dirty="0"/>
          </a:p>
        </p:txBody>
      </p:sp>
      <p:sp>
        <p:nvSpPr>
          <p:cNvPr id="4" name="Processus 3">
            <a:extLst>
              <a:ext uri="{FF2B5EF4-FFF2-40B4-BE49-F238E27FC236}">
                <a16:creationId xmlns:a16="http://schemas.microsoft.com/office/drawing/2014/main" id="{D1530D76-A71B-4D2A-8D26-5387CF97B287}"/>
              </a:ext>
            </a:extLst>
          </p:cNvPr>
          <p:cNvSpPr/>
          <p:nvPr/>
        </p:nvSpPr>
        <p:spPr>
          <a:xfrm>
            <a:off x="168476" y="913201"/>
            <a:ext cx="1035496" cy="476250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400" b="1" dirty="0">
                <a:solidFill>
                  <a:prstClr val="white"/>
                </a:solidFill>
                <a:latin typeface="Calibri"/>
              </a:rPr>
              <a:t>Présidente </a:t>
            </a:r>
          </a:p>
        </p:txBody>
      </p:sp>
      <p:sp>
        <p:nvSpPr>
          <p:cNvPr id="5" name="Processus 4">
            <a:extLst>
              <a:ext uri="{FF2B5EF4-FFF2-40B4-BE49-F238E27FC236}">
                <a16:creationId xmlns:a16="http://schemas.microsoft.com/office/drawing/2014/main" id="{8674369C-3011-4BA0-BF2F-8229CF60BB64}"/>
              </a:ext>
            </a:extLst>
          </p:cNvPr>
          <p:cNvSpPr/>
          <p:nvPr/>
        </p:nvSpPr>
        <p:spPr>
          <a:xfrm>
            <a:off x="1291846" y="913201"/>
            <a:ext cx="975946" cy="476250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400" b="1" dirty="0">
                <a:solidFill>
                  <a:prstClr val="white"/>
                </a:solidFill>
                <a:latin typeface="Calibri"/>
              </a:rPr>
              <a:t>Vice Présidente </a:t>
            </a:r>
          </a:p>
        </p:txBody>
      </p:sp>
      <p:sp>
        <p:nvSpPr>
          <p:cNvPr id="6" name="Processus 5">
            <a:extLst>
              <a:ext uri="{FF2B5EF4-FFF2-40B4-BE49-F238E27FC236}">
                <a16:creationId xmlns:a16="http://schemas.microsoft.com/office/drawing/2014/main" id="{8CC5F9F0-BC2E-4EB6-996C-AAF454D3A621}"/>
              </a:ext>
            </a:extLst>
          </p:cNvPr>
          <p:cNvSpPr/>
          <p:nvPr/>
        </p:nvSpPr>
        <p:spPr>
          <a:xfrm>
            <a:off x="3339194" y="921448"/>
            <a:ext cx="951054" cy="476250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400" b="1" dirty="0">
                <a:solidFill>
                  <a:prstClr val="white"/>
                </a:solidFill>
                <a:latin typeface="Calibri"/>
              </a:rPr>
              <a:t>Secrétaire </a:t>
            </a:r>
          </a:p>
        </p:txBody>
      </p:sp>
      <p:sp>
        <p:nvSpPr>
          <p:cNvPr id="7" name="Processus 6">
            <a:extLst>
              <a:ext uri="{FF2B5EF4-FFF2-40B4-BE49-F238E27FC236}">
                <a16:creationId xmlns:a16="http://schemas.microsoft.com/office/drawing/2014/main" id="{B2A3A474-2080-4557-8889-E9AD6CFEF2FE}"/>
              </a:ext>
            </a:extLst>
          </p:cNvPr>
          <p:cNvSpPr/>
          <p:nvPr/>
        </p:nvSpPr>
        <p:spPr>
          <a:xfrm>
            <a:off x="4340736" y="921448"/>
            <a:ext cx="960762" cy="476250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400" b="1" dirty="0">
                <a:solidFill>
                  <a:prstClr val="white"/>
                </a:solidFill>
                <a:latin typeface="Calibri"/>
              </a:rPr>
              <a:t>Trésorière</a:t>
            </a:r>
          </a:p>
        </p:txBody>
      </p:sp>
      <p:sp>
        <p:nvSpPr>
          <p:cNvPr id="8" name="Processus 7">
            <a:extLst>
              <a:ext uri="{FF2B5EF4-FFF2-40B4-BE49-F238E27FC236}">
                <a16:creationId xmlns:a16="http://schemas.microsoft.com/office/drawing/2014/main" id="{F9802A23-8F8D-40ED-BC19-18DFB28FA650}"/>
              </a:ext>
            </a:extLst>
          </p:cNvPr>
          <p:cNvSpPr/>
          <p:nvPr/>
        </p:nvSpPr>
        <p:spPr>
          <a:xfrm>
            <a:off x="5591629" y="921448"/>
            <a:ext cx="3210993" cy="476250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400" b="1" dirty="0">
                <a:solidFill>
                  <a:prstClr val="white"/>
                </a:solidFill>
                <a:latin typeface="Calibri"/>
              </a:rPr>
              <a:t>Représentants Niveaux</a:t>
            </a:r>
          </a:p>
        </p:txBody>
      </p:sp>
      <p:sp>
        <p:nvSpPr>
          <p:cNvPr id="9" name="Processus 10">
            <a:extLst>
              <a:ext uri="{FF2B5EF4-FFF2-40B4-BE49-F238E27FC236}">
                <a16:creationId xmlns:a16="http://schemas.microsoft.com/office/drawing/2014/main" id="{B8DDEC0F-27FA-4A11-9643-17DA3841C697}"/>
              </a:ext>
            </a:extLst>
          </p:cNvPr>
          <p:cNvSpPr/>
          <p:nvPr/>
        </p:nvSpPr>
        <p:spPr>
          <a:xfrm>
            <a:off x="177148" y="1566475"/>
            <a:ext cx="1026824" cy="1251061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200" dirty="0">
                <a:solidFill>
                  <a:srgbClr val="000000"/>
                </a:solidFill>
                <a:latin typeface="Calibri"/>
              </a:rPr>
              <a:t>Représente l’APE dans les instances du LFB et relations externes</a:t>
            </a:r>
          </a:p>
        </p:txBody>
      </p:sp>
      <p:sp>
        <p:nvSpPr>
          <p:cNvPr id="10" name="Processus 11">
            <a:extLst>
              <a:ext uri="{FF2B5EF4-FFF2-40B4-BE49-F238E27FC236}">
                <a16:creationId xmlns:a16="http://schemas.microsoft.com/office/drawing/2014/main" id="{5FF66575-7DEC-45A7-A601-E95B7D6785A4}"/>
              </a:ext>
            </a:extLst>
          </p:cNvPr>
          <p:cNvSpPr/>
          <p:nvPr/>
        </p:nvSpPr>
        <p:spPr>
          <a:xfrm>
            <a:off x="1320838" y="1566474"/>
            <a:ext cx="1965509" cy="1251062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200" dirty="0">
                <a:solidFill>
                  <a:srgbClr val="000000"/>
                </a:solidFill>
                <a:latin typeface="Calibri"/>
              </a:rPr>
              <a:t>Représentent l’APE dans les instances du LFB et relations externes</a:t>
            </a:r>
          </a:p>
        </p:txBody>
      </p:sp>
      <p:sp>
        <p:nvSpPr>
          <p:cNvPr id="11" name="Processus 12">
            <a:extLst>
              <a:ext uri="{FF2B5EF4-FFF2-40B4-BE49-F238E27FC236}">
                <a16:creationId xmlns:a16="http://schemas.microsoft.com/office/drawing/2014/main" id="{ABC00237-C78C-4ECE-9505-CCD5C17BC64C}"/>
              </a:ext>
            </a:extLst>
          </p:cNvPr>
          <p:cNvSpPr/>
          <p:nvPr/>
        </p:nvSpPr>
        <p:spPr>
          <a:xfrm>
            <a:off x="3341620" y="1566474"/>
            <a:ext cx="951054" cy="1251062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200" dirty="0">
                <a:solidFill>
                  <a:srgbClr val="000000"/>
                </a:solidFill>
                <a:latin typeface="Calibri"/>
              </a:rPr>
              <a:t>Assure la gestion au quotidien de l’association</a:t>
            </a:r>
          </a:p>
        </p:txBody>
      </p:sp>
      <p:sp>
        <p:nvSpPr>
          <p:cNvPr id="12" name="Processus 13">
            <a:extLst>
              <a:ext uri="{FF2B5EF4-FFF2-40B4-BE49-F238E27FC236}">
                <a16:creationId xmlns:a16="http://schemas.microsoft.com/office/drawing/2014/main" id="{4FFB2B3E-5354-434E-AD22-179ACBF0DF00}"/>
              </a:ext>
            </a:extLst>
          </p:cNvPr>
          <p:cNvSpPr/>
          <p:nvPr/>
        </p:nvSpPr>
        <p:spPr>
          <a:xfrm>
            <a:off x="4358255" y="1566473"/>
            <a:ext cx="951054" cy="1251062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200" dirty="0">
                <a:solidFill>
                  <a:srgbClr val="000000"/>
                </a:solidFill>
                <a:latin typeface="Calibri"/>
              </a:rPr>
              <a:t>Assure la gestion financière de l’APE et suivi des projets</a:t>
            </a:r>
          </a:p>
        </p:txBody>
      </p:sp>
      <p:sp>
        <p:nvSpPr>
          <p:cNvPr id="13" name="Processus 14">
            <a:extLst>
              <a:ext uri="{FF2B5EF4-FFF2-40B4-BE49-F238E27FC236}">
                <a16:creationId xmlns:a16="http://schemas.microsoft.com/office/drawing/2014/main" id="{DDAADAB1-3701-42CA-AB35-BB0E82F9AED0}"/>
              </a:ext>
            </a:extLst>
          </p:cNvPr>
          <p:cNvSpPr/>
          <p:nvPr/>
        </p:nvSpPr>
        <p:spPr>
          <a:xfrm>
            <a:off x="5611949" y="1575501"/>
            <a:ext cx="3210993" cy="1251061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endParaRPr lang="fr-FR" sz="1400" dirty="0">
              <a:solidFill>
                <a:srgbClr val="000000"/>
              </a:solidFill>
              <a:latin typeface="Calibri"/>
            </a:endParaRPr>
          </a:p>
          <a:p>
            <a:pPr algn="ctr" defTabSz="457200"/>
            <a:r>
              <a:rPr lang="fr-FR" sz="1400" dirty="0">
                <a:solidFill>
                  <a:srgbClr val="000000"/>
                </a:solidFill>
                <a:latin typeface="Calibri"/>
              </a:rPr>
              <a:t>Représentent les parents par niveau</a:t>
            </a:r>
          </a:p>
          <a:p>
            <a:pPr algn="ctr" defTabSz="457200"/>
            <a:r>
              <a:rPr lang="fr-FR" sz="1400" dirty="0">
                <a:solidFill>
                  <a:srgbClr val="000000"/>
                </a:solidFill>
                <a:latin typeface="Calibri"/>
              </a:rPr>
              <a:t> (Maternelle, Primaire, Collège et Lycée)                                 auprès des directeurs respectifs, Commission Mobilité, Ecole des parents)</a:t>
            </a:r>
          </a:p>
        </p:txBody>
      </p:sp>
      <p:sp>
        <p:nvSpPr>
          <p:cNvPr id="14" name="ZoneTexte 27">
            <a:extLst>
              <a:ext uri="{FF2B5EF4-FFF2-40B4-BE49-F238E27FC236}">
                <a16:creationId xmlns:a16="http://schemas.microsoft.com/office/drawing/2014/main" id="{AA41A917-8CE9-4FF8-8458-F32D107BF50A}"/>
              </a:ext>
            </a:extLst>
          </p:cNvPr>
          <p:cNvSpPr txBox="1"/>
          <p:nvPr/>
        </p:nvSpPr>
        <p:spPr>
          <a:xfrm>
            <a:off x="1107647" y="4022687"/>
            <a:ext cx="130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200" b="1" dirty="0">
                <a:solidFill>
                  <a:prstClr val="black"/>
                </a:solidFill>
                <a:latin typeface="Calibri"/>
              </a:rPr>
              <a:t> Catherine</a:t>
            </a:r>
          </a:p>
          <a:p>
            <a:pPr algn="ctr" defTabSz="457200"/>
            <a:r>
              <a:rPr lang="fr-FR" sz="1200" b="1" dirty="0">
                <a:solidFill>
                  <a:prstClr val="black"/>
                </a:solidFill>
                <a:latin typeface="Calibri"/>
              </a:rPr>
              <a:t>Garcia-</a:t>
            </a:r>
            <a:r>
              <a:rPr lang="fr-FR" sz="1200" b="1" dirty="0" err="1">
                <a:solidFill>
                  <a:prstClr val="black"/>
                </a:solidFill>
                <a:latin typeface="Calibri"/>
              </a:rPr>
              <a:t>Barragan</a:t>
            </a:r>
            <a:endParaRPr lang="fr-FR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ZoneTexte 28">
            <a:extLst>
              <a:ext uri="{FF2B5EF4-FFF2-40B4-BE49-F238E27FC236}">
                <a16:creationId xmlns:a16="http://schemas.microsoft.com/office/drawing/2014/main" id="{6C358BBC-A6D1-447C-B3B2-F932DD810EE4}"/>
              </a:ext>
            </a:extLst>
          </p:cNvPr>
          <p:cNvSpPr txBox="1"/>
          <p:nvPr/>
        </p:nvSpPr>
        <p:spPr>
          <a:xfrm>
            <a:off x="3406949" y="4011793"/>
            <a:ext cx="815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fr-FR" sz="1200" b="1" dirty="0">
                <a:solidFill>
                  <a:prstClr val="black"/>
                </a:solidFill>
                <a:latin typeface="Calibri"/>
              </a:rPr>
              <a:t>Romina</a:t>
            </a:r>
          </a:p>
          <a:p>
            <a:pPr algn="ctr" defTabSz="457200"/>
            <a:r>
              <a:rPr lang="fr-FR" sz="1200" b="1" dirty="0">
                <a:solidFill>
                  <a:prstClr val="black"/>
                </a:solidFill>
                <a:latin typeface="Calibri"/>
              </a:rPr>
              <a:t>Ostrowicz</a:t>
            </a:r>
          </a:p>
        </p:txBody>
      </p:sp>
      <p:sp>
        <p:nvSpPr>
          <p:cNvPr id="16" name="ZoneTexte 29">
            <a:extLst>
              <a:ext uri="{FF2B5EF4-FFF2-40B4-BE49-F238E27FC236}">
                <a16:creationId xmlns:a16="http://schemas.microsoft.com/office/drawing/2014/main" id="{B8394D3F-495D-4413-BE81-638FE0E57C84}"/>
              </a:ext>
            </a:extLst>
          </p:cNvPr>
          <p:cNvSpPr txBox="1"/>
          <p:nvPr/>
        </p:nvSpPr>
        <p:spPr>
          <a:xfrm>
            <a:off x="4219806" y="4030002"/>
            <a:ext cx="131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fr-FR" sz="1200" b="1" dirty="0">
                <a:solidFill>
                  <a:prstClr val="black"/>
                </a:solidFill>
                <a:latin typeface="Calibri"/>
              </a:rPr>
              <a:t>Sabine Fernandes</a:t>
            </a:r>
          </a:p>
          <a:p>
            <a:pPr algn="ctr" defTabSz="457200"/>
            <a:r>
              <a:rPr lang="fr-FR" sz="1200" b="1" dirty="0">
                <a:solidFill>
                  <a:prstClr val="black"/>
                </a:solidFill>
                <a:latin typeface="Calibri"/>
              </a:rPr>
              <a:t>Van Caillie</a:t>
            </a:r>
          </a:p>
        </p:txBody>
      </p:sp>
      <p:sp>
        <p:nvSpPr>
          <p:cNvPr id="17" name="ZoneTexte 30">
            <a:extLst>
              <a:ext uri="{FF2B5EF4-FFF2-40B4-BE49-F238E27FC236}">
                <a16:creationId xmlns:a16="http://schemas.microsoft.com/office/drawing/2014/main" id="{FA9C6A6D-76E9-4039-9727-592477D91BAF}"/>
              </a:ext>
            </a:extLst>
          </p:cNvPr>
          <p:cNvSpPr txBox="1"/>
          <p:nvPr/>
        </p:nvSpPr>
        <p:spPr>
          <a:xfrm>
            <a:off x="5654571" y="3971243"/>
            <a:ext cx="616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fr-FR" sz="1200" b="1" dirty="0">
                <a:solidFill>
                  <a:prstClr val="black"/>
                </a:solidFill>
                <a:latin typeface="Calibri"/>
              </a:rPr>
              <a:t>Janna</a:t>
            </a:r>
            <a:endParaRPr lang="fr-FR" sz="1100" b="1" dirty="0">
              <a:solidFill>
                <a:prstClr val="black"/>
              </a:solidFill>
              <a:latin typeface="Calibri"/>
            </a:endParaRPr>
          </a:p>
          <a:p>
            <a:pPr algn="ctr" defTabSz="457200"/>
            <a:r>
              <a:rPr lang="fr-FR" sz="1200" b="1" dirty="0">
                <a:solidFill>
                  <a:prstClr val="black"/>
                </a:solidFill>
                <a:latin typeface="Calibri"/>
              </a:rPr>
              <a:t>Sabata</a:t>
            </a:r>
          </a:p>
        </p:txBody>
      </p:sp>
      <p:sp>
        <p:nvSpPr>
          <p:cNvPr id="18" name="ZoneTexte 31">
            <a:extLst>
              <a:ext uri="{FF2B5EF4-FFF2-40B4-BE49-F238E27FC236}">
                <a16:creationId xmlns:a16="http://schemas.microsoft.com/office/drawing/2014/main" id="{A477CB8F-4E71-4B6E-B25B-7D68DC259FD9}"/>
              </a:ext>
            </a:extLst>
          </p:cNvPr>
          <p:cNvSpPr txBox="1"/>
          <p:nvPr/>
        </p:nvSpPr>
        <p:spPr>
          <a:xfrm>
            <a:off x="8237977" y="3980963"/>
            <a:ext cx="822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fr-FR" sz="1200" b="1" dirty="0">
                <a:solidFill>
                  <a:prstClr val="black"/>
                </a:solidFill>
                <a:latin typeface="Calibri"/>
              </a:rPr>
              <a:t>Ulric </a:t>
            </a:r>
          </a:p>
          <a:p>
            <a:pPr algn="ctr" defTabSz="457200"/>
            <a:r>
              <a:rPr lang="fr-FR" sz="1200" b="1" dirty="0">
                <a:solidFill>
                  <a:prstClr val="black"/>
                </a:solidFill>
                <a:latin typeface="Calibri"/>
              </a:rPr>
              <a:t>Gordenne</a:t>
            </a:r>
          </a:p>
        </p:txBody>
      </p:sp>
      <p:sp>
        <p:nvSpPr>
          <p:cNvPr id="19" name="ZoneTexte 33">
            <a:extLst>
              <a:ext uri="{FF2B5EF4-FFF2-40B4-BE49-F238E27FC236}">
                <a16:creationId xmlns:a16="http://schemas.microsoft.com/office/drawing/2014/main" id="{AE1851AB-07F6-467F-B947-87D1EEAA14E5}"/>
              </a:ext>
            </a:extLst>
          </p:cNvPr>
          <p:cNvSpPr txBox="1"/>
          <p:nvPr/>
        </p:nvSpPr>
        <p:spPr>
          <a:xfrm>
            <a:off x="6621870" y="5470492"/>
            <a:ext cx="1308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fr-FR" sz="1200" b="1" dirty="0">
                <a:solidFill>
                  <a:prstClr val="black"/>
                </a:solidFill>
                <a:latin typeface="Calibri"/>
              </a:rPr>
              <a:t>Yolène Fernandez</a:t>
            </a:r>
          </a:p>
          <a:p>
            <a:pPr algn="ctr" defTabSz="457200"/>
            <a:r>
              <a:rPr lang="fr-FR" sz="1200" b="1" dirty="0">
                <a:solidFill>
                  <a:prstClr val="black"/>
                </a:solidFill>
                <a:latin typeface="Calibri"/>
              </a:rPr>
              <a:t> Sampedro</a:t>
            </a:r>
          </a:p>
        </p:txBody>
      </p:sp>
      <p:sp>
        <p:nvSpPr>
          <p:cNvPr id="20" name="ZoneTexte 34">
            <a:extLst>
              <a:ext uri="{FF2B5EF4-FFF2-40B4-BE49-F238E27FC236}">
                <a16:creationId xmlns:a16="http://schemas.microsoft.com/office/drawing/2014/main" id="{28FF50AD-7492-4F90-996B-2669F90D32B7}"/>
              </a:ext>
            </a:extLst>
          </p:cNvPr>
          <p:cNvSpPr txBox="1"/>
          <p:nvPr/>
        </p:nvSpPr>
        <p:spPr>
          <a:xfrm>
            <a:off x="5542241" y="5468278"/>
            <a:ext cx="1088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fr-FR" sz="1200" b="1" dirty="0">
                <a:solidFill>
                  <a:prstClr val="black"/>
                </a:solidFill>
                <a:latin typeface="Calibri"/>
              </a:rPr>
              <a:t>Carmen Baeza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A0C3FB0F-01DD-430B-BFF2-20114167A31B}"/>
              </a:ext>
            </a:extLst>
          </p:cNvPr>
          <p:cNvSpPr txBox="1"/>
          <p:nvPr/>
        </p:nvSpPr>
        <p:spPr>
          <a:xfrm>
            <a:off x="208897" y="4027058"/>
            <a:ext cx="96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  <a:latin typeface="Calibri"/>
              </a:rPr>
              <a:t>Marta</a:t>
            </a:r>
          </a:p>
          <a:p>
            <a:pPr algn="ctr" defTabSz="457200"/>
            <a:r>
              <a:rPr lang="en-US" sz="1200" b="1" dirty="0">
                <a:solidFill>
                  <a:prstClr val="black"/>
                </a:solidFill>
                <a:latin typeface="Calibri"/>
              </a:rPr>
              <a:t>Climent</a:t>
            </a:r>
          </a:p>
        </p:txBody>
      </p:sp>
      <p:pic>
        <p:nvPicPr>
          <p:cNvPr id="22" name="Image 37" descr="Macintosh HD:Users:sabine:Pictures:Bibliothèque iPhoto.photolibrary:Previews:2015:07:26:20150726-133720:sBdqg5viSFaS++EbNlmiAw:IMG_3393.JPG">
            <a:extLst>
              <a:ext uri="{FF2B5EF4-FFF2-40B4-BE49-F238E27FC236}">
                <a16:creationId xmlns:a16="http://schemas.microsoft.com/office/drawing/2014/main" id="{5CF63CEF-9BF4-41D4-A38D-CDDC3FE74CC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1931" y="2884481"/>
            <a:ext cx="833535" cy="108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" descr="C:\Users\apa\AppData\Local\Microsoft\Windows\Temporary Internet Files\Content.Outlook\JVDFNBD3\romi.JPG">
            <a:extLst>
              <a:ext uri="{FF2B5EF4-FFF2-40B4-BE49-F238E27FC236}">
                <a16:creationId xmlns:a16="http://schemas.microsoft.com/office/drawing/2014/main" id="{35D348C1-CC63-4886-823A-95914D0F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883" y="2847222"/>
            <a:ext cx="951054" cy="1115835"/>
          </a:xfrm>
          <a:prstGeom prst="rect">
            <a:avLst/>
          </a:prstGeom>
          <a:noFill/>
        </p:spPr>
      </p:pic>
      <p:pic>
        <p:nvPicPr>
          <p:cNvPr id="24" name="Picture 2" descr="Catherine Garcia 2">
            <a:extLst>
              <a:ext uri="{FF2B5EF4-FFF2-40B4-BE49-F238E27FC236}">
                <a16:creationId xmlns:a16="http://schemas.microsoft.com/office/drawing/2014/main" id="{87EDA2E1-210D-4434-BF08-BEC5D926E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38" y="2891778"/>
            <a:ext cx="989563" cy="107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marta">
            <a:extLst>
              <a:ext uri="{FF2B5EF4-FFF2-40B4-BE49-F238E27FC236}">
                <a16:creationId xmlns:a16="http://schemas.microsoft.com/office/drawing/2014/main" id="{E6C0DDE8-F19D-4640-B229-3FEABD711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76" y="2887882"/>
            <a:ext cx="1043994" cy="107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ulric2">
            <a:extLst>
              <a:ext uri="{FF2B5EF4-FFF2-40B4-BE49-F238E27FC236}">
                <a16:creationId xmlns:a16="http://schemas.microsoft.com/office/drawing/2014/main" id="{D96CBB8B-8C71-471E-BBC8-FDA086C1C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2" r="13853"/>
          <a:stretch/>
        </p:blipFill>
        <p:spPr bwMode="auto">
          <a:xfrm>
            <a:off x="8300253" y="2910426"/>
            <a:ext cx="811165" cy="10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2C4E8843-8AD1-494F-919C-DB846E1D093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504" y="4505571"/>
            <a:ext cx="1006045" cy="97034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032C9ABE-C885-4107-A677-DDFC50483A4F}"/>
              </a:ext>
            </a:extLst>
          </p:cNvPr>
          <p:cNvSpPr txBox="1"/>
          <p:nvPr/>
        </p:nvSpPr>
        <p:spPr>
          <a:xfrm>
            <a:off x="7837503" y="5470255"/>
            <a:ext cx="1374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" sz="1200" b="1" dirty="0">
                <a:solidFill>
                  <a:prstClr val="black"/>
                </a:solidFill>
                <a:latin typeface="Calibri"/>
              </a:rPr>
              <a:t>Sophie Demigneux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DEDB417A-9F69-4ED1-908B-F81E15B9926B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r="14047"/>
          <a:stretch/>
        </p:blipFill>
        <p:spPr bwMode="auto">
          <a:xfrm>
            <a:off x="8038420" y="4418588"/>
            <a:ext cx="867663" cy="106445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ZoneTexte 30">
            <a:extLst>
              <a:ext uri="{FF2B5EF4-FFF2-40B4-BE49-F238E27FC236}">
                <a16:creationId xmlns:a16="http://schemas.microsoft.com/office/drawing/2014/main" id="{29761437-B772-40FA-8D31-9546368D5805}"/>
              </a:ext>
            </a:extLst>
          </p:cNvPr>
          <p:cNvSpPr txBox="1"/>
          <p:nvPr/>
        </p:nvSpPr>
        <p:spPr>
          <a:xfrm>
            <a:off x="6589549" y="3908843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s-ES" dirty="0">
                <a:solidFill>
                  <a:prstClr val="black"/>
                </a:solidFill>
                <a:latin typeface="Calibri"/>
              </a:rPr>
              <a:t> </a:t>
            </a:r>
            <a:endParaRPr lang="fr-FR" sz="1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1" name="Imagen 30" descr="C:\Users\apa\AppData\Local\Microsoft\Windows\Temporary Internet Files\Content.Outlook\KTAHN3WQ\IMG_4775 (003).jpg">
            <a:extLst>
              <a:ext uri="{FF2B5EF4-FFF2-40B4-BE49-F238E27FC236}">
                <a16:creationId xmlns:a16="http://schemas.microsoft.com/office/drawing/2014/main" id="{2F3E73E7-BD0E-4242-B917-DAF3225523B6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" t="-318" r="10316" b="20604"/>
          <a:stretch/>
        </p:blipFill>
        <p:spPr bwMode="auto">
          <a:xfrm>
            <a:off x="6848216" y="4435074"/>
            <a:ext cx="907678" cy="104797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Processus 4">
            <a:extLst>
              <a:ext uri="{FF2B5EF4-FFF2-40B4-BE49-F238E27FC236}">
                <a16:creationId xmlns:a16="http://schemas.microsoft.com/office/drawing/2014/main" id="{A8D1A7FF-7F04-4DBB-8F70-470D34851281}"/>
              </a:ext>
            </a:extLst>
          </p:cNvPr>
          <p:cNvSpPr/>
          <p:nvPr/>
        </p:nvSpPr>
        <p:spPr>
          <a:xfrm>
            <a:off x="2310401" y="921448"/>
            <a:ext cx="975946" cy="476250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400" b="1" dirty="0">
                <a:solidFill>
                  <a:prstClr val="white"/>
                </a:solidFill>
                <a:latin typeface="Calibri"/>
              </a:rPr>
              <a:t>Vice Présidente 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3E8D3A62-8F15-4E18-AFBA-40A69D772D59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41" y="2887883"/>
            <a:ext cx="885066" cy="106445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ZoneTexte 30">
            <a:extLst>
              <a:ext uri="{FF2B5EF4-FFF2-40B4-BE49-F238E27FC236}">
                <a16:creationId xmlns:a16="http://schemas.microsoft.com/office/drawing/2014/main" id="{25317E9E-354A-4B92-B848-002821A1DBAF}"/>
              </a:ext>
            </a:extLst>
          </p:cNvPr>
          <p:cNvSpPr txBox="1"/>
          <p:nvPr/>
        </p:nvSpPr>
        <p:spPr>
          <a:xfrm>
            <a:off x="6445686" y="3970347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fr-FR" sz="1200" b="1" dirty="0">
                <a:solidFill>
                  <a:prstClr val="black"/>
                </a:solidFill>
                <a:latin typeface="Calibri"/>
              </a:rPr>
              <a:t>Marino</a:t>
            </a:r>
            <a:endParaRPr lang="fr-FR" sz="1100" b="1" dirty="0">
              <a:solidFill>
                <a:prstClr val="black"/>
              </a:solidFill>
              <a:latin typeface="Calibri"/>
            </a:endParaRPr>
          </a:p>
          <a:p>
            <a:pPr algn="ctr" defTabSz="457200"/>
            <a:r>
              <a:rPr lang="fr-FR" sz="1200" b="1" dirty="0">
                <a:solidFill>
                  <a:prstClr val="black"/>
                </a:solidFill>
                <a:latin typeface="Calibri"/>
              </a:rPr>
              <a:t>Arroyo</a:t>
            </a:r>
          </a:p>
        </p:txBody>
      </p:sp>
      <p:sp>
        <p:nvSpPr>
          <p:cNvPr id="35" name="ZoneTexte 30">
            <a:extLst>
              <a:ext uri="{FF2B5EF4-FFF2-40B4-BE49-F238E27FC236}">
                <a16:creationId xmlns:a16="http://schemas.microsoft.com/office/drawing/2014/main" id="{832B57E2-8941-424F-AFEE-E133EDF09972}"/>
              </a:ext>
            </a:extLst>
          </p:cNvPr>
          <p:cNvSpPr txBox="1"/>
          <p:nvPr/>
        </p:nvSpPr>
        <p:spPr>
          <a:xfrm>
            <a:off x="7164987" y="3960750"/>
            <a:ext cx="1082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fr-FR" sz="1200" b="1" dirty="0">
                <a:solidFill>
                  <a:prstClr val="black"/>
                </a:solidFill>
                <a:latin typeface="Calibri"/>
              </a:rPr>
              <a:t>Hélène</a:t>
            </a:r>
            <a:endParaRPr lang="fr-FR" sz="1100" b="1" dirty="0">
              <a:solidFill>
                <a:prstClr val="black"/>
              </a:solidFill>
              <a:latin typeface="Calibri"/>
            </a:endParaRPr>
          </a:p>
          <a:p>
            <a:pPr algn="ctr" defTabSz="457200"/>
            <a:r>
              <a:rPr lang="fr-FR" sz="1200" b="1" dirty="0">
                <a:solidFill>
                  <a:prstClr val="black"/>
                </a:solidFill>
                <a:latin typeface="Calibri"/>
              </a:rPr>
              <a:t>Monard Leroy</a:t>
            </a:r>
          </a:p>
        </p:txBody>
      </p:sp>
      <p:sp>
        <p:nvSpPr>
          <p:cNvPr id="36" name="ZoneTexte 30">
            <a:extLst>
              <a:ext uri="{FF2B5EF4-FFF2-40B4-BE49-F238E27FC236}">
                <a16:creationId xmlns:a16="http://schemas.microsoft.com/office/drawing/2014/main" id="{57DB007B-52D3-41B9-AEF2-E8090861BF63}"/>
              </a:ext>
            </a:extLst>
          </p:cNvPr>
          <p:cNvSpPr txBox="1"/>
          <p:nvPr/>
        </p:nvSpPr>
        <p:spPr>
          <a:xfrm>
            <a:off x="2296757" y="4012863"/>
            <a:ext cx="1082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fr-FR" sz="1200" b="1" dirty="0">
                <a:solidFill>
                  <a:prstClr val="black"/>
                </a:solidFill>
                <a:latin typeface="Calibri"/>
              </a:rPr>
              <a:t>Hélène</a:t>
            </a:r>
            <a:endParaRPr lang="fr-FR" sz="1100" b="1" dirty="0">
              <a:solidFill>
                <a:prstClr val="black"/>
              </a:solidFill>
              <a:latin typeface="Calibri"/>
            </a:endParaRPr>
          </a:p>
          <a:p>
            <a:pPr algn="ctr" defTabSz="457200"/>
            <a:r>
              <a:rPr lang="fr-FR" sz="1200" b="1" dirty="0">
                <a:solidFill>
                  <a:prstClr val="black"/>
                </a:solidFill>
                <a:latin typeface="Calibri"/>
              </a:rPr>
              <a:t>Monard Leroy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A70F3886-AC75-4002-8D61-915B124C0FC2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289" y="2917848"/>
            <a:ext cx="867663" cy="106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45CE5F0B-AFB9-4456-A39D-11B19D43EE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0746" y="2909717"/>
            <a:ext cx="742377" cy="1091358"/>
          </a:xfrm>
          <a:prstGeom prst="rect">
            <a:avLst/>
          </a:prstGeom>
        </p:spPr>
      </p:pic>
      <p:pic>
        <p:nvPicPr>
          <p:cNvPr id="39" name="Image 9">
            <a:extLst>
              <a:ext uri="{FF2B5EF4-FFF2-40B4-BE49-F238E27FC236}">
                <a16:creationId xmlns:a16="http://schemas.microsoft.com/office/drawing/2014/main" id="{8EA17B3A-3E47-4546-926C-90D9A0E166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28" y="2917848"/>
            <a:ext cx="729736" cy="1064458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40DDF2D-E58F-40B2-8829-73DD9078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 – AG du 28 Novembre 2019</a:t>
            </a:r>
            <a:endParaRPr lang="fr-FR" dirty="0"/>
          </a:p>
        </p:txBody>
      </p:sp>
      <p:sp>
        <p:nvSpPr>
          <p:cNvPr id="40" name="Marcador de número de diapositiva 39">
            <a:extLst>
              <a:ext uri="{FF2B5EF4-FFF2-40B4-BE49-F238E27FC236}">
                <a16:creationId xmlns:a16="http://schemas.microsoft.com/office/drawing/2014/main" id="{2B0CA9FF-752A-4287-A485-00090764C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DCBC-B7AF-D749-AB46-1194207466D8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5083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8548</TotalTime>
  <Words>1725</Words>
  <Application>Microsoft Office PowerPoint</Application>
  <PresentationFormat>Presentación en pantalla (4:3)</PresentationFormat>
  <Paragraphs>372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Lucida Grande</vt:lpstr>
      <vt:lpstr>Wingdings</vt:lpstr>
      <vt:lpstr>Thème Office</vt:lpstr>
      <vt:lpstr>Presentación de PowerPoint</vt:lpstr>
      <vt:lpstr>ORDRE DU JOUR </vt:lpstr>
      <vt:lpstr>1/ A.G. antérieure – 17 juin 2016</vt:lpstr>
      <vt:lpstr>2. Bilan 2018/2019</vt:lpstr>
      <vt:lpstr>3/ APPROBATION DES COMPTES ET BILAN FINANCIER ANNÉE SCOLAIRE 2018-2019</vt:lpstr>
      <vt:lpstr>3/ APPROBATION DES COMPTES ET BILAN FINANCIER ANNÉE SCOLAIRE 2017-2018</vt:lpstr>
      <vt:lpstr>3/ APPROBATION DES COMPTES ET BILAN FINANCIER ANNÉE SCOLAIRE 2017-2018</vt:lpstr>
      <vt:lpstr>4/ AXES de TRAVAIL POUR ANNÉE SCOLAIRE 2019-2020</vt:lpstr>
      <vt:lpstr>PARENTS BÉNÉVOLES : MEMBRES COMITE APE 2019-2020</vt:lpstr>
      <vt:lpstr>Presentación de PowerPoint</vt:lpstr>
      <vt:lpstr>Presentación de PowerPoint</vt:lpstr>
      <vt:lpstr>5. QUESTIONS DIVERSES</vt:lpstr>
      <vt:lpstr>MERCI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APE</dc:title>
  <dc:creator>Maud Grosbois Huillet</dc:creator>
  <cp:lastModifiedBy>apa</cp:lastModifiedBy>
  <cp:revision>280</cp:revision>
  <cp:lastPrinted>2019-11-29T07:58:02Z</cp:lastPrinted>
  <dcterms:created xsi:type="dcterms:W3CDTF">2015-06-09T12:34:42Z</dcterms:created>
  <dcterms:modified xsi:type="dcterms:W3CDTF">2019-11-29T08:05:39Z</dcterms:modified>
</cp:coreProperties>
</file>